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76" r:id="rId15"/>
    <p:sldId id="279" r:id="rId16"/>
    <p:sldId id="277" r:id="rId17"/>
    <p:sldId id="278" r:id="rId18"/>
    <p:sldId id="280" r:id="rId19"/>
    <p:sldId id="281" r:id="rId20"/>
    <p:sldId id="282" r:id="rId21"/>
    <p:sldId id="283" r:id="rId22"/>
    <p:sldId id="284" r:id="rId23"/>
    <p:sldId id="285" r:id="rId24"/>
    <p:sldId id="286" r:id="rId25"/>
    <p:sldId id="287" r:id="rId26"/>
    <p:sldId id="288" r:id="rId27"/>
    <p:sldId id="290" r:id="rId28"/>
    <p:sldId id="291" r:id="rId29"/>
    <p:sldId id="292" r:id="rId30"/>
    <p:sldId id="293" r:id="rId31"/>
    <p:sldId id="294" r:id="rId32"/>
    <p:sldId id="295" r:id="rId33"/>
    <p:sldId id="296" r:id="rId34"/>
    <p:sldId id="297" r:id="rId35"/>
    <p:sldId id="299" r:id="rId36"/>
    <p:sldId id="300" r:id="rId37"/>
    <p:sldId id="301" r:id="rId38"/>
    <p:sldId id="302" r:id="rId39"/>
    <p:sldId id="30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80" autoAdjust="0"/>
  </p:normalViewPr>
  <p:slideViewPr>
    <p:cSldViewPr snapToGrid="0" snapToObjects="1">
      <p:cViewPr varScale="1">
        <p:scale>
          <a:sx n="68" d="100"/>
          <a:sy n="68" d="100"/>
        </p:scale>
        <p:origin x="-12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4D2FE-BDCD-4348-9635-758506723AD1}" type="datetimeFigureOut">
              <a:rPr lang="en-US" smtClean="0"/>
              <a:t>7/17/13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CA7BF-6CD2-F24D-9D40-AAF477D97AA1}" type="slidenum">
              <a:rPr lang="en-US" smtClean="0"/>
              <a:t>‹#›</a:t>
            </a:fld>
            <a:endParaRPr lang="en-US"/>
          </a:p>
        </p:txBody>
      </p:sp>
    </p:spTree>
    <p:extLst>
      <p:ext uri="{BB962C8B-B14F-4D97-AF65-F5344CB8AC3E}">
        <p14:creationId xmlns:p14="http://schemas.microsoft.com/office/powerpoint/2010/main" val="40688752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want</a:t>
            </a:r>
            <a:r>
              <a:rPr lang="en-US" baseline="0" dirty="0" smtClean="0"/>
              <a:t> to discuss today is the possibility that we perhaps want to rethinking foreground subtraction a little bit.  Rather than thinking about foreground subtraction, perhaps it would be safer to think about foreground avoidance.  Foregrounds are scarily bright, and it might be better to make our measurements where they don’t really matter, rather than to confront them head-on.</a:t>
            </a:r>
          </a:p>
          <a:p>
            <a:endParaRPr lang="en-US" baseline="0" dirty="0" smtClean="0"/>
          </a:p>
          <a:p>
            <a:endParaRPr lang="en-US" baseline="0" dirty="0" smtClean="0"/>
          </a:p>
          <a:p>
            <a:r>
              <a:rPr lang="en-US" baseline="0" dirty="0" smtClean="0"/>
              <a:t>Integration time etc.</a:t>
            </a:r>
          </a:p>
          <a:p>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1</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Work at high k, where we have a priori reasons to expect that the foregrounds will be less bright, and it’s not so important to have a really good model of the foregrounds.  But this is at the expense of high instrumental noise, and therefore lower sensitivity.</a:t>
            </a:r>
          </a:p>
        </p:txBody>
      </p:sp>
      <p:sp>
        <p:nvSpPr>
          <p:cNvPr id="4" name="Slide Number Placeholder 3"/>
          <p:cNvSpPr>
            <a:spLocks noGrp="1"/>
          </p:cNvSpPr>
          <p:nvPr>
            <p:ph type="sldNum" sz="quarter" idx="10"/>
          </p:nvPr>
        </p:nvSpPr>
        <p:spPr/>
        <p:txBody>
          <a:bodyPr/>
          <a:lstStyle/>
          <a:p>
            <a:fld id="{94CCA7BF-6CD2-F24D-9D40-AAF477D97AA1}" type="slidenum">
              <a:rPr lang="en-US" smtClean="0"/>
              <a:t>10</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the vision.</a:t>
            </a:r>
            <a:r>
              <a:rPr lang="en-US" baseline="0" dirty="0" smtClean="0"/>
              <a:t> By the end of today’s talk I’d like to everyone to have a sense for what some of the more detailed trade-offs are.</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11</a:t>
            </a:fld>
            <a:endParaRPr lang="en-US"/>
          </a:p>
        </p:txBody>
      </p:sp>
    </p:spTree>
    <p:extLst>
      <p:ext uri="{BB962C8B-B14F-4D97-AF65-F5344CB8AC3E}">
        <p14:creationId xmlns:p14="http://schemas.microsoft.com/office/powerpoint/2010/main" val="54596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what it</a:t>
            </a:r>
            <a:r>
              <a:rPr lang="en-US" baseline="0" dirty="0" smtClean="0"/>
              <a:t> takes to really be successful at foreground subtraction, and we’ll see that it’s really important to have an optimal framework for power spectrum estimation that quantifies errors.  We’ll build our methods around those that are optimized for dealing with Gaussian errors.  However, we’ll see that the non-Gaussian nature of foregrounds doesn’t compromise this too much.  What does matter is that the optimal methods can be overly aggressive in how they minimize their errors, and can result in a lack of robustness to a </a:t>
            </a:r>
            <a:r>
              <a:rPr lang="en-US" baseline="0" dirty="0" err="1" smtClean="0"/>
              <a:t>mismodeling</a:t>
            </a:r>
            <a:r>
              <a:rPr lang="en-US" baseline="0" dirty="0" smtClean="0"/>
              <a:t> of foregrounds.  My final take-home message is thus going to be that foreground avoidance may be the better way forward.</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12</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talking about the necessary ingredients for successful foreground mitigation</a:t>
            </a:r>
            <a:r>
              <a:rPr lang="en-US" baseline="0" dirty="0" smtClean="0"/>
              <a:t>. In my view there are three.</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13</a:t>
            </a:fld>
            <a:endParaRPr lang="en-US"/>
          </a:p>
        </p:txBody>
      </p:sp>
    </p:spTree>
    <p:extLst>
      <p:ext uri="{BB962C8B-B14F-4D97-AF65-F5344CB8AC3E}">
        <p14:creationId xmlns:p14="http://schemas.microsoft.com/office/powerpoint/2010/main" val="54596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copy to the right of this matrix basically squares the result to form a power spectrum.  But squaring means that all foreground and noise residuals become positive, which biases our result.  So we need to model and remove this bias.</a:t>
            </a:r>
          </a:p>
          <a:p>
            <a:endParaRPr lang="en-US" baseline="0" dirty="0" smtClean="0"/>
          </a:p>
          <a:p>
            <a:r>
              <a:rPr lang="en-US" baseline="0" dirty="0" smtClean="0"/>
              <a:t>Now, this seems like an awful lot of machinery to describe what’s a fairly simple process of forming a power spectrum.  But we use all this baggage for two reasons.  First, this quadratic form is guaranteed to give the smallest possible error bars if the uncertainties are Gaussian.  In addition, it provides a nice way to quantify the statistical properties of the estimator.  For example, one of the things it allows us to compute is the set of window functions, which tells us what linear combination of the true power spectrum is being probed by our estimator.</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14</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like a number of speakers before me, I’m going to plot quantities related to the power spectrum on this </a:t>
            </a:r>
            <a:r>
              <a:rPr lang="en-US" baseline="0" dirty="0" err="1" smtClean="0"/>
              <a:t>kperp-kpara</a:t>
            </a:r>
            <a:r>
              <a:rPr lang="en-US" baseline="0" dirty="0" smtClean="0"/>
              <a:t> plane, decomposing the power spectrum into Fourier modes perpendicular to the line of sight and parallel to the line of sight.  Now, what window functions tell me, is…</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15</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That when my estimator says it has probed the power spectrum at these k-values, it has really taken in information from all around it.  Admittedly, you can tell from the log-color scale here that the window functions are quite narrow, but when you have a foreground power spectrum that is potentially 10 orders of magnitude brighter than your cosmological scale, small effects matter.</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16</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Here’s another window function, this one centered at higher k-</a:t>
            </a:r>
            <a:r>
              <a:rPr lang="en-US" baseline="0" dirty="0" err="1" smtClean="0"/>
              <a:t>perp</a:t>
            </a:r>
            <a:r>
              <a:rPr lang="en-US" baseline="0" dirty="0" smtClean="0"/>
              <a:t> but the same </a:t>
            </a:r>
            <a:r>
              <a:rPr lang="en-US" baseline="0" dirty="0" err="1" smtClean="0"/>
              <a:t>kparallel</a:t>
            </a:r>
            <a:r>
              <a:rPr lang="en-US" baseline="0" dirty="0" smtClean="0"/>
              <a:t>.  Comparing the two, what you see is that at higher k-</a:t>
            </a:r>
            <a:r>
              <a:rPr lang="en-US" baseline="0" dirty="0" err="1" smtClean="0"/>
              <a:t>perp</a:t>
            </a:r>
            <a:r>
              <a:rPr lang="en-US" baseline="0" dirty="0" smtClean="0"/>
              <a:t>, our estimator takes in data from a much more elongated swath of k-parallel values.  This is another way of saying that we have a wedge.  The window functions are telling us that at high </a:t>
            </a:r>
            <a:r>
              <a:rPr lang="en-US" baseline="0" dirty="0" err="1" smtClean="0"/>
              <a:t>kperp</a:t>
            </a:r>
            <a:r>
              <a:rPr lang="en-US" baseline="0" dirty="0" smtClean="0"/>
              <a:t>, we have large amounts of leakages between </a:t>
            </a:r>
            <a:r>
              <a:rPr lang="en-US" baseline="0" dirty="0" err="1" smtClean="0"/>
              <a:t>kpara</a:t>
            </a:r>
            <a:r>
              <a:rPr lang="en-US" baseline="0" dirty="0" smtClean="0"/>
              <a:t> bins.</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17</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that’s one of the things that our framework provides us with.  The window functions, that tell us what linear combination of the truth we’ve measured.  Along the same sort of theme, our formalism also delivers fully covariant errors.  Rather than just providing error bars, it’s crucial to quantify the correlations between errors.  As an example of why this is important, consider what happens after we’ve formed a power spectrum in this </a:t>
            </a:r>
            <a:r>
              <a:rPr lang="en-US" baseline="0" dirty="0" err="1" smtClean="0"/>
              <a:t>kperp-kpara</a:t>
            </a:r>
            <a:r>
              <a:rPr lang="en-US" baseline="0" dirty="0" smtClean="0"/>
              <a:t> space.</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18</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a standpoint of cosmology, we have an isotropic power spectrum, which means we bin along contours of this plane.  But we just saw that the error properties and correlations differ quite significantly.  And particularly at high </a:t>
            </a:r>
            <a:r>
              <a:rPr lang="en-US" baseline="0" dirty="0" err="1" smtClean="0"/>
              <a:t>kperp</a:t>
            </a:r>
            <a:r>
              <a:rPr lang="en-US" baseline="0" dirty="0" smtClean="0"/>
              <a:t>, we expect these tracks to be correlated, as we saw before.</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19</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a:t>
            </a:r>
            <a:r>
              <a:rPr lang="en-US" baseline="0" dirty="0" smtClean="0"/>
              <a:t> let’s step back and talk about what the vision is.  Why do we care about this?</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2</a:t>
            </a:fld>
            <a:endParaRPr lang="en-US"/>
          </a:p>
        </p:txBody>
      </p:sp>
    </p:spTree>
    <p:extLst>
      <p:ext uri="{BB962C8B-B14F-4D97-AF65-F5344CB8AC3E}">
        <p14:creationId xmlns:p14="http://schemas.microsoft.com/office/powerpoint/2010/main" val="545966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Ignoring these</a:t>
            </a:r>
            <a:r>
              <a:rPr lang="en-US" baseline="0" dirty="0" smtClean="0"/>
              <a:t> correlations can, depending on one’s exact power spectrum algorithm, result in error bars that are estimated to be larger than they should be.  Or in some cases, and more dangerously, it can result in errors to be UNDERESTIMATED, potentially leading to a false detection.  These aren’t huge effects, but again, these small effects are going to be important, particularly in the next few years when we go from upper limits to marginal detections.</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20</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again, we need a way to properly take into account the errors AND CORRELATIONS when we estimate power spectra.  Now, none of this would be relevant if we didn’t take into account all the input errors into our estimation process.  Put another way, we need…</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21</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just a model of the foregrounds, but also a model of the uncertainties in the model, including off-diagonal correlations.  These quantities appear explicitly in the optimal estimator here, but the case for doing this was also elegantly stated in </a:t>
            </a:r>
            <a:r>
              <a:rPr lang="en-US" baseline="0" dirty="0" err="1" smtClean="0"/>
              <a:t>Cath’s</a:t>
            </a:r>
            <a:r>
              <a:rPr lang="en-US" baseline="0" dirty="0" smtClean="0"/>
              <a:t> paper here.  It’s insufficient to just look at residuals from a foreground subtraction simulation, unless you’re willing to Monte Carlo to get a sense for the errors.  Otherwise, you need a fully covariant formulation.</a:t>
            </a:r>
          </a:p>
        </p:txBody>
      </p:sp>
      <p:sp>
        <p:nvSpPr>
          <p:cNvPr id="4" name="Slide Number Placeholder 3"/>
          <p:cNvSpPr>
            <a:spLocks noGrp="1"/>
          </p:cNvSpPr>
          <p:nvPr>
            <p:ph type="sldNum" sz="quarter" idx="10"/>
          </p:nvPr>
        </p:nvSpPr>
        <p:spPr/>
        <p:txBody>
          <a:bodyPr/>
          <a:lstStyle/>
          <a:p>
            <a:fld id="{94CCA7BF-6CD2-F24D-9D40-AAF477D97AA1}" type="slidenum">
              <a:rPr lang="en-US" smtClean="0"/>
              <a:t>22</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also got to have a way to see how all these effects look when propagated through an instrument.  It takes some work, but that can be built into the formalism in a covariant way too, almost entirely analytically.</a:t>
            </a:r>
          </a:p>
        </p:txBody>
      </p:sp>
      <p:sp>
        <p:nvSpPr>
          <p:cNvPr id="4" name="Slide Number Placeholder 3"/>
          <p:cNvSpPr>
            <a:spLocks noGrp="1"/>
          </p:cNvSpPr>
          <p:nvPr>
            <p:ph type="sldNum" sz="quarter" idx="10"/>
          </p:nvPr>
        </p:nvSpPr>
        <p:spPr/>
        <p:txBody>
          <a:bodyPr/>
          <a:lstStyle/>
          <a:p>
            <a:fld id="{94CCA7BF-6CD2-F24D-9D40-AAF477D97AA1}" type="slidenum">
              <a:rPr lang="en-US" smtClean="0"/>
              <a:t>23</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here is an</a:t>
            </a:r>
            <a:r>
              <a:rPr lang="en-US" baseline="0" dirty="0" smtClean="0"/>
              <a:t> example “wedge-plot” that people have been showing earlier.  It captures the inherent chromaticity that one gets by surveying the sky with an interferometer, and here we’re showing the leakage of flat-spectrum, unresolved point sources from the </a:t>
            </a:r>
            <a:r>
              <a:rPr lang="en-US" baseline="0" dirty="0" err="1" smtClean="0"/>
              <a:t>k_parallel</a:t>
            </a:r>
            <a:r>
              <a:rPr lang="en-US" baseline="0" dirty="0" smtClean="0"/>
              <a:t> = 0 mode to higher </a:t>
            </a:r>
            <a:r>
              <a:rPr lang="en-US" baseline="0" dirty="0" err="1" smtClean="0"/>
              <a:t>k_parallels</a:t>
            </a:r>
            <a:r>
              <a:rPr lang="en-US" baseline="0" dirty="0" smtClean="0"/>
              <a:t>.  These bright parts are thus expected to be foreground-dominated, whereas higher up the errors are going to be instrumental-noise dominated, although that’s not shown here.  Foreground avoidance means working up here, where we’re noise-dominated.  Foreground subtraction means finding a way to remove this down here.  The fabulous dynamic range that one can get in this plot comes partly from the almost-fully analytic treatment that includes the instrumental effect.  Provide a beam model, an input foreground power spectrum, and up to a single 1D-integral, all this can be reduced to a mostly-analytic formula.  So aside from power spectrum estimation, this might also be useful for theory papers looking to put in some realistic foreground and instrumental effects.</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24</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we</a:t>
            </a:r>
            <a:r>
              <a:rPr lang="en-US" baseline="0" dirty="0" smtClean="0"/>
              <a:t> need then, to mitigate foregrounds effectively.  We need a covariant framework that propagates errors properly, a good foreground model, and a method for including instrumental effects in this framework.  Once we have these, it’s well-defined what the optimal power spectrum and it’s associated error properties.</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25</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the tools,</a:t>
            </a:r>
            <a:r>
              <a:rPr lang="en-US" baseline="0" dirty="0" smtClean="0"/>
              <a:t> we can begin to answer the question of whether we should try our best to model and remove foregrounds, or whether we should just practice foreground avoidance.</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26</a:t>
            </a:fld>
            <a:endParaRPr lang="en-US"/>
          </a:p>
        </p:txBody>
      </p:sp>
    </p:spTree>
    <p:extLst>
      <p:ext uri="{BB962C8B-B14F-4D97-AF65-F5344CB8AC3E}">
        <p14:creationId xmlns:p14="http://schemas.microsoft.com/office/powerpoint/2010/main" val="545966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for avoidance, what I mean is that we don’t directly model the foregrounds.  Instead, we make a generic cut like the delay transform that Jonnie talked about this morning, equivalent to projecting out some data, and for the delay transform, also equivalent to working outside the wedge, where we expect the errors to be noise-dominated.</a:t>
            </a:r>
          </a:p>
          <a:p>
            <a:endParaRPr lang="en-US" baseline="0" dirty="0" smtClean="0"/>
          </a:p>
          <a:p>
            <a:r>
              <a:rPr lang="en-US" baseline="0" dirty="0" smtClean="0"/>
              <a:t>In comparing these two, it’s basically a matter of precision versus robustness.  Foreground avoidance requires less exquisite modeling, but if this modeling can be done, the optimal quadratic estimator is guaranteed, by construction, to give the smallest error bars.  Indeed, suppose </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27</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were to plot the ratio of the errors, basically the factor by which the errors are larger for an avoidance-only strategy rather than a subtraction, the result is indeed</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28</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were to plot the ratio of the errors, basically the factor by which the errors are larger for an avoidance-only strategy rather than a subtraction, the result is indeed greater than unity everyone in this plane.  The benefits of this are particularly pronounced deep in the foreground-dominated wedge, which is not particularly surprising, since with the avoidance strategy we were explicitly just giving up on this region.</a:t>
            </a:r>
          </a:p>
          <a:p>
            <a:endParaRPr lang="en-US" baseline="0" dirty="0" smtClean="0"/>
          </a:p>
          <a:p>
            <a:r>
              <a:rPr lang="en-US" baseline="0" dirty="0" smtClean="0"/>
              <a:t>How exactly does the subtraction algorithm achieve this? Though it’s not the whole story, we can get some clues by looking at the window functions.</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29</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all the speakers</a:t>
            </a:r>
            <a:r>
              <a:rPr lang="en-US" baseline="0" dirty="0" smtClean="0"/>
              <a:t> today have already alluded to, the </a:t>
            </a:r>
            <a:r>
              <a:rPr lang="en-US" baseline="0" dirty="0" err="1" smtClean="0"/>
              <a:t>redshifted</a:t>
            </a:r>
            <a:r>
              <a:rPr lang="en-US" baseline="0" dirty="0" smtClean="0"/>
              <a:t> 21cm line is probably our only direct probe of the IGM during </a:t>
            </a:r>
            <a:r>
              <a:rPr lang="en-US" baseline="0" dirty="0" err="1" smtClean="0"/>
              <a:t>reionization</a:t>
            </a:r>
            <a:r>
              <a:rPr lang="en-US" baseline="0" dirty="0" smtClean="0"/>
              <a:t> and the dark ages before.  From simulations of the 21cm brightness temperature, we know that this will tell us a lot about the first luminous sources in our Universe, particularly how they ionized their surroundings, causing these “bubbles” in the 21cm emission.  Being able to characterize these patterns will tell us about the first sources.  And we’ve started characterizing them, for instance by measuring the power spectrum, which will be the focus of this talk.</a:t>
            </a:r>
          </a:p>
          <a:p>
            <a:endParaRPr lang="en-US" baseline="0" dirty="0" smtClean="0"/>
          </a:p>
          <a:p>
            <a:r>
              <a:rPr lang="en-US" baseline="0" dirty="0" err="1" smtClean="0"/>
              <a:t>X_i</a:t>
            </a:r>
            <a:r>
              <a:rPr lang="en-US" baseline="0" dirty="0" smtClean="0"/>
              <a:t> = 0.3, z =8.</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3</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immediately obvious is that the window functions for the subtraction case are much broader.  What’s going on? Remember that the window functions</a:t>
            </a:r>
            <a:r>
              <a:rPr lang="en-US" baseline="0" dirty="0" smtClean="0"/>
              <a:t> tell us what linear combination of the truth we’re probing.  One way to think about them, then, is to say that they essentially define the binning width of our measurement.  We know that binning can help us achieve higher signal-to-noise, and the optimal prescription goes for a very aggressive sort of binning as a result.  This is fine as long as our foreground models are correct, because the various matrix operations know precisely which linear combinations of various bits of data to put together in a high-wire act to get the smallest error bars.  The danger, however, is that with such broad window functions, if your foregrounds are somewhat </a:t>
            </a:r>
            <a:r>
              <a:rPr lang="en-US" baseline="0" dirty="0" err="1" smtClean="0"/>
              <a:t>mismodeled</a:t>
            </a:r>
            <a:r>
              <a:rPr lang="en-US" baseline="0" dirty="0" smtClean="0"/>
              <a:t>, you can end up with foregrounds leaking all over the place, ruining the clean regions that should just be instrumental noise dominated.</a:t>
            </a:r>
          </a:p>
          <a:p>
            <a:endParaRPr lang="en-US" baseline="0" dirty="0" smtClean="0"/>
          </a:p>
          <a:p>
            <a:r>
              <a:rPr lang="en-US" baseline="0" dirty="0" smtClean="0"/>
              <a:t>In fact, suppose we get the amplitude of some flat-spectrum point sources wrong.  The resulting leakage is greater for the subtraction case.</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30</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a:t>
            </a:r>
            <a:r>
              <a:rPr lang="en-US" baseline="0" dirty="0" smtClean="0"/>
              <a:t> expected leakage from the avoidance case.  And if we flip to the aggressive subtraction, we get</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31</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We clearly leak to higher values.  So in the event that are models aren’t exactly right, things can in fact be worse for the so-called optimal approach.  Formally, getting the model a little wrong actually is a second-order effect in the estimator, but the foregrounds are SO bright compared to the cosmological signal that even second-order effects matter.</a:t>
            </a:r>
            <a:endParaRPr lang="en-US"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32</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end by discussing yet another shortcoming of the aggressive method I outlined.</a:t>
            </a:r>
            <a:r>
              <a:rPr lang="en-US" baseline="0" dirty="0" smtClean="0"/>
              <a:t>  And that’s the issue of non-</a:t>
            </a:r>
            <a:r>
              <a:rPr lang="en-US" baseline="0" dirty="0" err="1" smtClean="0"/>
              <a:t>Gaussianity</a:t>
            </a:r>
            <a:r>
              <a:rPr lang="en-US" baseline="0" dirty="0" smtClean="0"/>
              <a:t>.  The estimator that I wrote down is the minimum variance form only if the fluctuations in the foregrounds are Gaussian.  Unfortunately, foregrounds are FAR from Gaussian.  </a:t>
            </a:r>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33</a:t>
            </a:fld>
            <a:endParaRPr lang="en-US"/>
          </a:p>
        </p:txBody>
      </p:sp>
    </p:spTree>
    <p:extLst>
      <p:ext uri="{BB962C8B-B14F-4D97-AF65-F5344CB8AC3E}">
        <p14:creationId xmlns:p14="http://schemas.microsoft.com/office/powerpoint/2010/main" val="545966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mean by the fact that foregrounds are non-Gaussian is that if I take an empirical</a:t>
            </a:r>
            <a:r>
              <a:rPr lang="en-US" baseline="0" dirty="0" smtClean="0"/>
              <a:t> foreground model and plot of histogram of the temperatures in the various pixels, I get something that doesn’t look like a Gaussian at all.</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34</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log-normal fit seems to do better.  It’s not so surprising that it does better, since physically we expect a lot of these sources to have a power-law spectrum, and if we imagine power-law spectra with Gaussian-distributed spectral indices, we end up with a log-normal distribution.  There’s clearly still an unexplained component on the bright end, but as a toy model to see what the effects of non-</a:t>
            </a:r>
            <a:r>
              <a:rPr lang="en-US" baseline="0" dirty="0" err="1" smtClean="0"/>
              <a:t>Gaussianity</a:t>
            </a:r>
            <a:r>
              <a:rPr lang="en-US" baseline="0" dirty="0" smtClean="0"/>
              <a:t> might be, let’s imagine that the foregrounds really are log-normal distributed.</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35</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toy example, suppose I were interested</a:t>
            </a:r>
            <a:r>
              <a:rPr lang="en-US" baseline="0" dirty="0" smtClean="0"/>
              <a:t> in the k=0 mode of the power spectrum.  That’s basically the variance.  There’s a contribution from the signal and from the foregrounds.  I only want the contribution from the signal, though, which means I have to subtract off this foreground variance with my bias subtraction term.  That’s fine---I can do that whether I assume the errors are Gaussian or not, because with sufficiently good modeling I can pick the bias term to equal the variance of the foregrounds., Gaussian or not.  But when I calculate the error bars or the standard deviation of this power spectrum estimator, I need to square.  So…</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36</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resulting error depends on the FOURTH moment, which I can’t adjust to be the same for the log-normal and the Gaussian.  So if we work out the actual error bars knowing that the </a:t>
            </a:r>
            <a:r>
              <a:rPr lang="en-US" baseline="0" dirty="0" err="1" smtClean="0"/>
              <a:t>foregorunds</a:t>
            </a:r>
            <a:r>
              <a:rPr lang="en-US" baseline="0" dirty="0" smtClean="0"/>
              <a:t> are log-normal distributed and compare it to the errors predicted by the Gaussian approximation, we get</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37</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handy expression</a:t>
            </a:r>
            <a:r>
              <a:rPr lang="en-US" baseline="0" dirty="0" smtClean="0"/>
              <a:t> that depends on the spread of the foreground </a:t>
            </a:r>
            <a:r>
              <a:rPr lang="en-US" baseline="0" dirty="0" err="1" smtClean="0"/>
              <a:t>pdf</a:t>
            </a:r>
            <a:r>
              <a:rPr lang="en-US" baseline="0" dirty="0" smtClean="0"/>
              <a:t> and the mean value, which for our simple toy model evaluates to 1.9.  So we underestimate our errors by roughly a factor of 2.</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38</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CA7BF-6CD2-F24D-9D40-AAF477D97AA1}" type="slidenum">
              <a:rPr lang="en-US" smtClean="0"/>
              <a:t>39</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we’ve started to</a:t>
            </a:r>
            <a:r>
              <a:rPr lang="en-US" baseline="0" dirty="0" smtClean="0"/>
              <a:t> make these measurements.  For instance, here’s an example power spectrum measured by the PAPER experiment at z=7.7, which Jonnie showed earlier.  A number of groups that we’ve heard from this morning have started to place limits on the power spectrum.  The black points are the measurements, the turquoise a calculation of expected instrumental thermal noise level for this </a:t>
            </a:r>
            <a:r>
              <a:rPr lang="en-US" baseline="0" dirty="0" err="1" smtClean="0"/>
              <a:t>measurementt</a:t>
            </a:r>
            <a:r>
              <a:rPr lang="en-US" baseline="0" dirty="0" smtClean="0"/>
              <a:t>, and the magenta a </a:t>
            </a:r>
            <a:r>
              <a:rPr lang="en-US" baseline="0" dirty="0" err="1" smtClean="0"/>
              <a:t>fiducial</a:t>
            </a:r>
            <a:r>
              <a:rPr lang="en-US" baseline="0" dirty="0" smtClean="0"/>
              <a:t> model.  We of course have some ways to go before we hit the level of the signal, because there are challenges to overcome.  I would say that there are two challenges here, which are illustrated by this plot.  We notice that there are qualitatively two different regimes here.  Towards the right-hand-side of the plot, we have…</a:t>
            </a:r>
          </a:p>
          <a:p>
            <a:endParaRPr lang="en-US" baseline="0" dirty="0" smtClean="0"/>
          </a:p>
          <a:p>
            <a:r>
              <a:rPr lang="en-US" baseline="0" dirty="0" smtClean="0"/>
              <a:t>About </a:t>
            </a:r>
            <a:r>
              <a:rPr lang="en-US" baseline="0" smtClean="0"/>
              <a:t>250 hrs.</a:t>
            </a:r>
            <a:endParaRPr lang="en-US" baseline="0" dirty="0" smtClean="0"/>
          </a:p>
        </p:txBody>
      </p:sp>
      <p:sp>
        <p:nvSpPr>
          <p:cNvPr id="4" name="Slide Number Placeholder 3"/>
          <p:cNvSpPr>
            <a:spLocks noGrp="1"/>
          </p:cNvSpPr>
          <p:nvPr>
            <p:ph type="sldNum" sz="quarter" idx="10"/>
          </p:nvPr>
        </p:nvSpPr>
        <p:spPr/>
        <p:txBody>
          <a:bodyPr/>
          <a:lstStyle/>
          <a:p>
            <a:fld id="{94CCA7BF-6CD2-F24D-9D40-AAF477D97AA1}" type="slidenum">
              <a:rPr lang="en-US" smtClean="0"/>
              <a:t>4</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…measurements that are</a:t>
            </a:r>
            <a:r>
              <a:rPr lang="en-US" baseline="0" dirty="0" smtClean="0"/>
              <a:t> consistent with zero, with variance consistent with what one might expect from thermal noise.  Hopefully to push down we only need to integrate for longer.  On the other hand, at low k, </a:t>
            </a:r>
            <a:r>
              <a:rPr lang="en-US" baseline="0" smtClean="0"/>
              <a:t>we have</a:t>
            </a:r>
          </a:p>
        </p:txBody>
      </p:sp>
      <p:sp>
        <p:nvSpPr>
          <p:cNvPr id="4" name="Slide Number Placeholder 3"/>
          <p:cNvSpPr>
            <a:spLocks noGrp="1"/>
          </p:cNvSpPr>
          <p:nvPr>
            <p:ph type="sldNum" sz="quarter" idx="10"/>
          </p:nvPr>
        </p:nvSpPr>
        <p:spPr/>
        <p:txBody>
          <a:bodyPr/>
          <a:lstStyle/>
          <a:p>
            <a:fld id="{94CCA7BF-6CD2-F24D-9D40-AAF477D97AA1}" type="slidenum">
              <a:rPr lang="en-US" smtClean="0"/>
              <a:t>5</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other hand, at low k, we have measurements that are NOT consistent with zero.  That’s not to say that we’ve made a detection of the cosmological signal, but rather that we’ve detected SOMETHING.  In this case, we’ve simply made a very clear detection of contaminants, for instance</a:t>
            </a:r>
          </a:p>
        </p:txBody>
      </p:sp>
      <p:sp>
        <p:nvSpPr>
          <p:cNvPr id="4" name="Slide Number Placeholder 3"/>
          <p:cNvSpPr>
            <a:spLocks noGrp="1"/>
          </p:cNvSpPr>
          <p:nvPr>
            <p:ph type="sldNum" sz="quarter" idx="10"/>
          </p:nvPr>
        </p:nvSpPr>
        <p:spPr/>
        <p:txBody>
          <a:bodyPr/>
          <a:lstStyle/>
          <a:p>
            <a:fld id="{94CCA7BF-6CD2-F24D-9D40-AAF477D97AA1}" type="slidenum">
              <a:rPr lang="en-US" smtClean="0"/>
              <a:t>6</a:t>
            </a:fld>
            <a:endParaRPr lang="en-US"/>
          </a:p>
        </p:txBody>
      </p:sp>
    </p:spTree>
    <p:extLst>
      <p:ext uri="{BB962C8B-B14F-4D97-AF65-F5344CB8AC3E}">
        <p14:creationId xmlns:p14="http://schemas.microsoft.com/office/powerpoint/2010/main" val="2554395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Galactic synchrotron radiation, unresolved point sources, etc.  This is a serious challenge, partly because the foregrounds are so much brighter than the signal, as many of the speakers</a:t>
            </a:r>
            <a:r>
              <a:rPr lang="en-US" baseline="0" dirty="0" smtClean="0"/>
              <a:t> today have already mentioned.  But because it’s a harder problem than what we’ve dealt with before, even from a purely mathematical standpoint.  To see this, let’s think about another cosmological probe that has to deal with foreground contamination.</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7</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cosmic microwave background is another cosmological probe</a:t>
            </a:r>
            <a:r>
              <a:rPr lang="en-US" baseline="0" dirty="0" smtClean="0"/>
              <a:t> that requires the extraction of small fluctuations from underneath a large signal.  There is a crucial difference between the CMB and 21cm surveys though.  Whereas CMB experiments probe a 3D signal, with two spatial dimensions and a frequency axis to get a 2D map of just two spatial dimensions, in 21cm our final product is 3D.  This means the CMB has an entire extra axis of redundant information that can help distinguish between foregrounds and signal, whereas this is not the case for 21cm tomography.  Every dimension contains unique info for us.  As a result, one can show that blind methods don’t work as well for 21cm tomography as they do for the CMB.  If we want to fight foregrounds, we have to model them.  Returning to the current status of measurements, then, we have two options.</a:t>
            </a:r>
            <a:endParaRPr lang="en-US" dirty="0"/>
          </a:p>
        </p:txBody>
      </p:sp>
      <p:sp>
        <p:nvSpPr>
          <p:cNvPr id="4" name="Slide Number Placeholder 3"/>
          <p:cNvSpPr>
            <a:spLocks noGrp="1"/>
          </p:cNvSpPr>
          <p:nvPr>
            <p:ph type="sldNum" sz="quarter" idx="10"/>
          </p:nvPr>
        </p:nvSpPr>
        <p:spPr/>
        <p:txBody>
          <a:bodyPr/>
          <a:lstStyle/>
          <a:p>
            <a:fld id="{1DD41C28-234B-B340-BFA7-8AA84214EF70}" type="slidenum">
              <a:rPr lang="en-US" smtClean="0"/>
              <a:t>8</a:t>
            </a:fld>
            <a:endParaRPr lang="en-US"/>
          </a:p>
        </p:txBody>
      </p:sp>
    </p:spTree>
    <p:extLst>
      <p:ext uri="{BB962C8B-B14F-4D97-AF65-F5344CB8AC3E}">
        <p14:creationId xmlns:p14="http://schemas.microsoft.com/office/powerpoint/2010/main" val="367212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first is to try to get a detection of the </a:t>
            </a:r>
            <a:r>
              <a:rPr lang="en-US" baseline="0" dirty="0" err="1" smtClean="0"/>
              <a:t>EoR</a:t>
            </a:r>
            <a:r>
              <a:rPr lang="en-US" baseline="0" dirty="0" smtClean="0"/>
              <a:t> signal at low k.  This has the advantage of being the place where instrumental noise is low, as we can see from the turquoise curve.  But one is foreground limited, so to proceed we need to do active foreground subtraction.  We need to be able to model these foregrounds precisely enough so that we can subtract two large numbers to get a small number.  Alternatively, we can…</a:t>
            </a:r>
          </a:p>
        </p:txBody>
      </p:sp>
      <p:sp>
        <p:nvSpPr>
          <p:cNvPr id="4" name="Slide Number Placeholder 3"/>
          <p:cNvSpPr>
            <a:spLocks noGrp="1"/>
          </p:cNvSpPr>
          <p:nvPr>
            <p:ph type="sldNum" sz="quarter" idx="10"/>
          </p:nvPr>
        </p:nvSpPr>
        <p:spPr/>
        <p:txBody>
          <a:bodyPr/>
          <a:lstStyle/>
          <a:p>
            <a:fld id="{94CCA7BF-6CD2-F24D-9D40-AAF477D97AA1}" type="slidenum">
              <a:rPr lang="en-US" smtClean="0"/>
              <a:t>9</a:t>
            </a:fld>
            <a:endParaRPr lang="en-US"/>
          </a:p>
        </p:txBody>
      </p:sp>
    </p:spTree>
    <p:extLst>
      <p:ext uri="{BB962C8B-B14F-4D97-AF65-F5344CB8AC3E}">
        <p14:creationId xmlns:p14="http://schemas.microsoft.com/office/powerpoint/2010/main" val="255439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F66261-FA67-3A4F-8EAA-FF54FCE6F632}" type="datetimeFigureOut">
              <a:rPr lang="en-US" smtClean="0"/>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309306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66261-FA67-3A4F-8EAA-FF54FCE6F632}" type="datetimeFigureOut">
              <a:rPr lang="en-US" smtClean="0"/>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409569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66261-FA67-3A4F-8EAA-FF54FCE6F632}" type="datetimeFigureOut">
              <a:rPr lang="en-US" smtClean="0"/>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160104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F66261-FA67-3A4F-8EAA-FF54FCE6F632}" type="datetimeFigureOut">
              <a:rPr lang="en-US" smtClean="0"/>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94873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F66261-FA67-3A4F-8EAA-FF54FCE6F632}" type="datetimeFigureOut">
              <a:rPr lang="en-US" smtClean="0"/>
              <a:t>7/17/13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25431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F66261-FA67-3A4F-8EAA-FF54FCE6F632}" type="datetimeFigureOut">
              <a:rPr lang="en-US" smtClean="0"/>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321194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F66261-FA67-3A4F-8EAA-FF54FCE6F632}" type="datetimeFigureOut">
              <a:rPr lang="en-US" smtClean="0"/>
              <a:t>7/17/13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269221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66261-FA67-3A4F-8EAA-FF54FCE6F632}" type="datetimeFigureOut">
              <a:rPr lang="en-US" smtClean="0"/>
              <a:t>7/17/13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1573718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66261-FA67-3A4F-8EAA-FF54FCE6F632}" type="datetimeFigureOut">
              <a:rPr lang="en-US" smtClean="0"/>
              <a:t>7/17/13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97217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66261-FA67-3A4F-8EAA-FF54FCE6F632}" type="datetimeFigureOut">
              <a:rPr lang="en-US" smtClean="0"/>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165085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F66261-FA67-3A4F-8EAA-FF54FCE6F632}" type="datetimeFigureOut">
              <a:rPr lang="en-US" smtClean="0"/>
              <a:t>7/17/13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B9869-A860-2745-9E31-616E42883F9B}" type="slidenum">
              <a:rPr lang="en-US" smtClean="0"/>
              <a:t>‹#›</a:t>
            </a:fld>
            <a:endParaRPr lang="en-US"/>
          </a:p>
        </p:txBody>
      </p:sp>
    </p:spTree>
    <p:extLst>
      <p:ext uri="{BB962C8B-B14F-4D97-AF65-F5344CB8AC3E}">
        <p14:creationId xmlns:p14="http://schemas.microsoft.com/office/powerpoint/2010/main" val="553493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66261-FA67-3A4F-8EAA-FF54FCE6F632}" type="datetimeFigureOut">
              <a:rPr lang="en-US" smtClean="0"/>
              <a:t>7/17/13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B9869-A860-2745-9E31-616E42883F9B}" type="slidenum">
              <a:rPr lang="en-US" smtClean="0"/>
              <a:t>‹#›</a:t>
            </a:fld>
            <a:endParaRPr lang="en-US"/>
          </a:p>
        </p:txBody>
      </p:sp>
    </p:spTree>
    <p:extLst>
      <p:ext uri="{BB962C8B-B14F-4D97-AF65-F5344CB8AC3E}">
        <p14:creationId xmlns:p14="http://schemas.microsoft.com/office/powerpoint/2010/main" val="40822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5" Type="http://schemas.openxmlformats.org/officeDocument/2006/relationships/image" Target="../media/image3.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gif"/><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160"/>
            <a:ext cx="7772400" cy="1280640"/>
          </a:xfrm>
        </p:spPr>
        <p:txBody>
          <a:bodyPr>
            <a:noAutofit/>
          </a:bodyPr>
          <a:lstStyle/>
          <a:p>
            <a:r>
              <a:rPr lang="en-US" dirty="0" smtClean="0">
                <a:latin typeface="Garamond"/>
                <a:cs typeface="Garamond"/>
              </a:rPr>
              <a:t>Foreground subtraction or foreground avoidance?</a:t>
            </a:r>
            <a:endParaRPr lang="en-US" dirty="0">
              <a:latin typeface="Garamond"/>
              <a:cs typeface="Garamond"/>
            </a:endParaRPr>
          </a:p>
        </p:txBody>
      </p:sp>
      <p:sp>
        <p:nvSpPr>
          <p:cNvPr id="4" name="Title 1"/>
          <p:cNvSpPr txBox="1">
            <a:spLocks/>
          </p:cNvSpPr>
          <p:nvPr/>
        </p:nvSpPr>
        <p:spPr>
          <a:xfrm>
            <a:off x="685800" y="5953760"/>
            <a:ext cx="7772400" cy="762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Garamond"/>
                <a:cs typeface="Garamond"/>
              </a:rPr>
              <a:t>Adrian Liu, UC Berkeley</a:t>
            </a:r>
          </a:p>
        </p:txBody>
      </p:sp>
      <p:grpSp>
        <p:nvGrpSpPr>
          <p:cNvPr id="17" name="Group 16"/>
          <p:cNvGrpSpPr/>
          <p:nvPr/>
        </p:nvGrpSpPr>
        <p:grpSpPr>
          <a:xfrm>
            <a:off x="1980683" y="1515881"/>
            <a:ext cx="4861099" cy="4620596"/>
            <a:chOff x="2183086" y="1444761"/>
            <a:chExt cx="4861099" cy="4620596"/>
          </a:xfrm>
        </p:grpSpPr>
        <p:pic>
          <p:nvPicPr>
            <p:cNvPr id="5" name="Picture 4" descr="basicWedg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3634" y="1444761"/>
              <a:ext cx="4307508" cy="4189052"/>
            </a:xfrm>
            <a:prstGeom prst="rect">
              <a:avLst/>
            </a:prstGeom>
          </p:spPr>
        </p:pic>
        <p:sp>
          <p:nvSpPr>
            <p:cNvPr id="8" name="Rectangle 7"/>
            <p:cNvSpPr/>
            <p:nvPr/>
          </p:nvSpPr>
          <p:spPr>
            <a:xfrm rot="16200000">
              <a:off x="390550" y="3495207"/>
              <a:ext cx="4397760" cy="29686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10800000">
              <a:off x="2646425" y="5505698"/>
              <a:ext cx="4397760" cy="29686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087088" y="5539779"/>
              <a:ext cx="1424593" cy="525578"/>
            </a:xfrm>
            <a:prstGeom prst="rect">
              <a:avLst/>
            </a:prstGeom>
          </p:spPr>
        </p:pic>
        <p:pic>
          <p:nvPicPr>
            <p:cNvPr id="6" name="Picture 5"/>
            <p:cNvPicPr>
              <a:picLocks noChangeAspect="1"/>
            </p:cNvPicPr>
            <p:nvPr/>
          </p:nvPicPr>
          <p:blipFill>
            <a:blip r:embed="rId5"/>
            <a:stretch>
              <a:fillRect/>
            </a:stretch>
          </p:blipFill>
          <p:spPr>
            <a:xfrm rot="16200000">
              <a:off x="1792360" y="3260125"/>
              <a:ext cx="1244790" cy="463338"/>
            </a:xfrm>
            <a:prstGeom prst="rect">
              <a:avLst/>
            </a:prstGeom>
          </p:spPr>
        </p:pic>
      </p:grpSp>
    </p:spTree>
    <p:extLst>
      <p:ext uri="{BB962C8B-B14F-4D97-AF65-F5344CB8AC3E}">
        <p14:creationId xmlns:p14="http://schemas.microsoft.com/office/powerpoint/2010/main" val="25929775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51221" y="0"/>
            <a:ext cx="4875989" cy="6858000"/>
          </a:xfrm>
          <a:prstGeom prst="rect">
            <a:avLst/>
          </a:prstGeom>
        </p:spPr>
      </p:pic>
      <p:sp>
        <p:nvSpPr>
          <p:cNvPr id="16" name="Rectangle 15"/>
          <p:cNvSpPr/>
          <p:nvPr/>
        </p:nvSpPr>
        <p:spPr>
          <a:xfrm flipH="1">
            <a:off x="1561461" y="201049"/>
            <a:ext cx="45719" cy="5941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08125" y="615950"/>
            <a:ext cx="76200" cy="7937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178560" y="152401"/>
            <a:ext cx="1493520" cy="6020262"/>
          </a:xfrm>
          <a:prstGeom prst="rect">
            <a:avLst/>
          </a:prstGeom>
          <a:solidFill>
            <a:schemeClr val="tx1">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72080" y="3220720"/>
            <a:ext cx="1686560" cy="130048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127"/>
          <p:cNvSpPr txBox="1">
            <a:spLocks noChangeArrowheads="1"/>
          </p:cNvSpPr>
          <p:nvPr/>
        </p:nvSpPr>
        <p:spPr bwMode="auto">
          <a:xfrm>
            <a:off x="5930630" y="4820981"/>
            <a:ext cx="23019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Parsons, </a:t>
            </a:r>
            <a:r>
              <a:rPr lang="en-US" sz="2400" b="1" dirty="0" smtClean="0">
                <a:latin typeface="Garamond"/>
                <a:cs typeface="Garamond"/>
              </a:rPr>
              <a:t>AL</a:t>
            </a:r>
            <a:r>
              <a:rPr lang="en-US" sz="2400" dirty="0" smtClean="0">
                <a:latin typeface="Garamond"/>
                <a:cs typeface="Garamond"/>
              </a:rPr>
              <a:t> et al. 2013, 1304.4991</a:t>
            </a:r>
            <a:endParaRPr lang="en-US" sz="2400" dirty="0">
              <a:latin typeface="Garamond"/>
              <a:cs typeface="Garamond"/>
            </a:endParaRPr>
          </a:p>
        </p:txBody>
      </p:sp>
      <p:sp>
        <p:nvSpPr>
          <p:cNvPr id="18" name="Text Box 127"/>
          <p:cNvSpPr txBox="1">
            <a:spLocks noChangeArrowheads="1"/>
          </p:cNvSpPr>
          <p:nvPr/>
        </p:nvSpPr>
        <p:spPr bwMode="auto">
          <a:xfrm>
            <a:off x="5127210" y="1099334"/>
            <a:ext cx="401679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3200" u="sng" dirty="0" smtClean="0">
                <a:latin typeface="Garamond"/>
                <a:cs typeface="Garamond"/>
              </a:rPr>
              <a:t>Foreground avoidance</a:t>
            </a:r>
          </a:p>
          <a:p>
            <a:pPr marL="342900" indent="-342900">
              <a:buFont typeface="Arial"/>
              <a:buChar char="•"/>
              <a:defRPr/>
            </a:pPr>
            <a:r>
              <a:rPr lang="en-US" sz="2800" dirty="0" smtClean="0">
                <a:latin typeface="Garamond"/>
                <a:cs typeface="Garamond"/>
              </a:rPr>
              <a:t>Work at high k.</a:t>
            </a:r>
          </a:p>
          <a:p>
            <a:pPr marL="342900" indent="-342900">
              <a:buFont typeface="Arial"/>
              <a:buChar char="•"/>
              <a:defRPr/>
            </a:pPr>
            <a:r>
              <a:rPr lang="en-US" sz="2800" dirty="0" smtClean="0">
                <a:latin typeface="Garamond"/>
                <a:cs typeface="Garamond"/>
              </a:rPr>
              <a:t>Instrumental noise high.</a:t>
            </a:r>
          </a:p>
          <a:p>
            <a:pPr marL="342900" indent="-342900">
              <a:buFont typeface="Arial"/>
              <a:buChar char="•"/>
              <a:defRPr/>
            </a:pPr>
            <a:r>
              <a:rPr lang="en-US" sz="2800" dirty="0" smtClean="0">
                <a:latin typeface="Garamond"/>
                <a:cs typeface="Garamond"/>
              </a:rPr>
              <a:t>Foreground modeling requirements easier.</a:t>
            </a:r>
            <a:endParaRPr lang="en-US" sz="2800" dirty="0">
              <a:latin typeface="Garamond"/>
              <a:cs typeface="Garamond"/>
            </a:endParaRPr>
          </a:p>
        </p:txBody>
      </p:sp>
    </p:spTree>
    <p:extLst>
      <p:ext uri="{BB962C8B-B14F-4D97-AF65-F5344CB8AC3E}">
        <p14:creationId xmlns:p14="http://schemas.microsoft.com/office/powerpoint/2010/main" val="1515211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416"/>
            <a:ext cx="7772400" cy="1470025"/>
          </a:xfrm>
        </p:spPr>
        <p:txBody>
          <a:bodyPr>
            <a:normAutofit fontScale="90000"/>
          </a:bodyPr>
          <a:lstStyle/>
          <a:p>
            <a:r>
              <a:rPr lang="en-US" sz="5400" dirty="0" smtClean="0">
                <a:latin typeface="Garamond"/>
                <a:cs typeface="Garamond"/>
              </a:rPr>
              <a:t>Foreground subtraction or foreground avoidance?</a:t>
            </a:r>
            <a:endParaRPr lang="en-US" sz="5400" dirty="0">
              <a:latin typeface="Garamond"/>
              <a:cs typeface="Garamond"/>
            </a:endParaRPr>
          </a:p>
        </p:txBody>
      </p:sp>
    </p:spTree>
    <p:extLst>
      <p:ext uri="{BB962C8B-B14F-4D97-AF65-F5344CB8AC3E}">
        <p14:creationId xmlns:p14="http://schemas.microsoft.com/office/powerpoint/2010/main" val="1890230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051"/>
            <a:ext cx="7772400" cy="977510"/>
          </a:xfrm>
        </p:spPr>
        <p:txBody>
          <a:bodyPr>
            <a:noAutofit/>
          </a:bodyPr>
          <a:lstStyle/>
          <a:p>
            <a:r>
              <a:rPr lang="en-US" dirty="0" smtClean="0">
                <a:latin typeface="Garamond"/>
                <a:cs typeface="Garamond"/>
              </a:rPr>
              <a:t>Take-home messages</a:t>
            </a:r>
            <a:endParaRPr lang="en-US" dirty="0">
              <a:latin typeface="Garamond"/>
              <a:cs typeface="Garamond"/>
            </a:endParaRPr>
          </a:p>
        </p:txBody>
      </p:sp>
      <p:sp>
        <p:nvSpPr>
          <p:cNvPr id="7" name="Text Box 127"/>
          <p:cNvSpPr txBox="1">
            <a:spLocks noChangeArrowheads="1"/>
          </p:cNvSpPr>
          <p:nvPr/>
        </p:nvSpPr>
        <p:spPr bwMode="auto">
          <a:xfrm>
            <a:off x="685800" y="1383814"/>
            <a:ext cx="7772400" cy="41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800" dirty="0" smtClean="0">
                <a:latin typeface="Garamond"/>
                <a:cs typeface="Garamond"/>
              </a:rPr>
              <a:t>A robust framework for the quantification of errors is essential for a detection of the power spectrum.</a:t>
            </a:r>
          </a:p>
          <a:p>
            <a:pPr marL="342900" indent="-342900">
              <a:buFont typeface="Arial"/>
              <a:buChar char="•"/>
              <a:defRPr/>
            </a:pPr>
            <a:endParaRPr lang="en-US" sz="1400" dirty="0" smtClean="0">
              <a:latin typeface="Garamond"/>
              <a:cs typeface="Garamond"/>
            </a:endParaRPr>
          </a:p>
          <a:p>
            <a:pPr marL="342900" indent="-342900">
              <a:buFont typeface="Arial"/>
              <a:buChar char="•"/>
              <a:defRPr/>
            </a:pPr>
            <a:r>
              <a:rPr lang="en-US" sz="2800" dirty="0" smtClean="0">
                <a:latin typeface="Garamond"/>
                <a:cs typeface="Garamond"/>
              </a:rPr>
              <a:t>“Optimal” methods may be overly aggressive and susceptible to </a:t>
            </a:r>
            <a:r>
              <a:rPr lang="en-US" sz="2800" dirty="0" err="1" smtClean="0">
                <a:latin typeface="Garamond"/>
                <a:cs typeface="Garamond"/>
              </a:rPr>
              <a:t>mis</a:t>
            </a:r>
            <a:r>
              <a:rPr lang="en-US" sz="2800" dirty="0" smtClean="0">
                <a:latin typeface="Garamond"/>
                <a:cs typeface="Garamond"/>
              </a:rPr>
              <a:t>-modeling of foregrounds.</a:t>
            </a:r>
          </a:p>
          <a:p>
            <a:pPr marL="342900" indent="-342900">
              <a:buFont typeface="Arial"/>
              <a:buChar char="•"/>
              <a:defRPr/>
            </a:pPr>
            <a:endParaRPr lang="en-US" sz="1400" dirty="0" smtClean="0">
              <a:latin typeface="Garamond"/>
              <a:cs typeface="Garamond"/>
            </a:endParaRPr>
          </a:p>
          <a:p>
            <a:pPr marL="342900" indent="-342900">
              <a:buFont typeface="Arial"/>
              <a:buChar char="•"/>
              <a:defRPr/>
            </a:pPr>
            <a:r>
              <a:rPr lang="en-US" sz="2800" dirty="0" smtClean="0">
                <a:latin typeface="Garamond"/>
                <a:cs typeface="Garamond"/>
              </a:rPr>
              <a:t>Assuming that foregrounds are Gaussian-distributed may lead to an underestimation of errors.</a:t>
            </a:r>
          </a:p>
          <a:p>
            <a:pPr>
              <a:defRPr/>
            </a:pPr>
            <a:endParaRPr lang="en-US" sz="1400" dirty="0" smtClean="0">
              <a:latin typeface="Garamond"/>
              <a:cs typeface="Garamond"/>
            </a:endParaRPr>
          </a:p>
          <a:p>
            <a:pPr marL="342900" indent="-342900">
              <a:buFont typeface="Arial"/>
              <a:buChar char="•"/>
              <a:defRPr/>
            </a:pPr>
            <a:r>
              <a:rPr lang="en-US" sz="2800" dirty="0" smtClean="0">
                <a:latin typeface="Garamond"/>
                <a:cs typeface="Garamond"/>
              </a:rPr>
              <a:t>Foreground avoidance may be a more robust way forward.</a:t>
            </a:r>
            <a:endParaRPr lang="en-US" sz="2800" dirty="0">
              <a:latin typeface="Garamond"/>
              <a:cs typeface="Garamond"/>
            </a:endParaRPr>
          </a:p>
        </p:txBody>
      </p:sp>
    </p:spTree>
    <p:extLst>
      <p:ext uri="{BB962C8B-B14F-4D97-AF65-F5344CB8AC3E}">
        <p14:creationId xmlns:p14="http://schemas.microsoft.com/office/powerpoint/2010/main" val="16569063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 y="2663416"/>
            <a:ext cx="8107680" cy="1470025"/>
          </a:xfrm>
        </p:spPr>
        <p:txBody>
          <a:bodyPr>
            <a:normAutofit fontScale="90000"/>
          </a:bodyPr>
          <a:lstStyle/>
          <a:p>
            <a:r>
              <a:rPr lang="en-US" sz="5400" dirty="0" smtClean="0">
                <a:latin typeface="Garamond"/>
                <a:cs typeface="Garamond"/>
              </a:rPr>
              <a:t>Necessary ingredients for successful foreground mitigation</a:t>
            </a:r>
            <a:endParaRPr lang="en-US" sz="5400" dirty="0">
              <a:latin typeface="Garamond"/>
              <a:cs typeface="Garamond"/>
            </a:endParaRPr>
          </a:p>
        </p:txBody>
      </p:sp>
    </p:spTree>
    <p:extLst>
      <p:ext uri="{BB962C8B-B14F-4D97-AF65-F5344CB8AC3E}">
        <p14:creationId xmlns:p14="http://schemas.microsoft.com/office/powerpoint/2010/main" val="958612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Ingredients for foreground mitigation</a:t>
            </a:r>
            <a:endParaRPr lang="en-US" dirty="0">
              <a:latin typeface="Garamond"/>
              <a:cs typeface="Garamond"/>
            </a:endParaRPr>
          </a:p>
        </p:txBody>
      </p:sp>
      <p:sp>
        <p:nvSpPr>
          <p:cNvPr id="7" name="Text Box 127"/>
          <p:cNvSpPr txBox="1">
            <a:spLocks noChangeArrowheads="1"/>
          </p:cNvSpPr>
          <p:nvPr/>
        </p:nvSpPr>
        <p:spPr bwMode="auto">
          <a:xfrm>
            <a:off x="685800" y="1383814"/>
            <a:ext cx="7772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514350" indent="-514350">
              <a:buFont typeface="+mj-lt"/>
              <a:buAutoNum type="arabicPeriod"/>
              <a:defRPr/>
            </a:pPr>
            <a:r>
              <a:rPr lang="en-US" sz="2800" dirty="0" smtClean="0">
                <a:latin typeface="Garamond"/>
                <a:cs typeface="Garamond"/>
              </a:rPr>
              <a:t>A power spectrum estimation framework that fully propagates error </a:t>
            </a:r>
            <a:r>
              <a:rPr lang="en-US" sz="2800" dirty="0" err="1" smtClean="0">
                <a:latin typeface="Garamond"/>
                <a:cs typeface="Garamond"/>
              </a:rPr>
              <a:t>covariances</a:t>
            </a:r>
            <a:r>
              <a:rPr lang="en-US" sz="2800" dirty="0" smtClean="0">
                <a:latin typeface="Garamond"/>
                <a:cs typeface="Garamond"/>
              </a:rPr>
              <a:t>.</a:t>
            </a:r>
            <a:endParaRPr lang="en-US" sz="2800" dirty="0">
              <a:latin typeface="Garamond"/>
              <a:cs typeface="Garamond"/>
            </a:endParaRPr>
          </a:p>
        </p:txBody>
      </p:sp>
      <p:pic>
        <p:nvPicPr>
          <p:cNvPr id="3" name="Picture 2"/>
          <p:cNvPicPr>
            <a:picLocks noChangeAspect="1"/>
          </p:cNvPicPr>
          <p:nvPr/>
        </p:nvPicPr>
        <p:blipFill>
          <a:blip r:embed="rId3"/>
          <a:stretch>
            <a:fillRect/>
          </a:stretch>
        </p:blipFill>
        <p:spPr>
          <a:xfrm>
            <a:off x="1234440" y="3769862"/>
            <a:ext cx="6974840" cy="802138"/>
          </a:xfrm>
          <a:prstGeom prst="rect">
            <a:avLst/>
          </a:prstGeom>
        </p:spPr>
      </p:pic>
      <p:cxnSp>
        <p:nvCxnSpPr>
          <p:cNvPr id="8" name="Straight Arrow Connector 7"/>
          <p:cNvCxnSpPr/>
          <p:nvPr/>
        </p:nvCxnSpPr>
        <p:spPr>
          <a:xfrm flipV="1">
            <a:off x="2773680" y="4387165"/>
            <a:ext cx="0" cy="957117"/>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 Box 127"/>
          <p:cNvSpPr txBox="1">
            <a:spLocks noChangeArrowheads="1"/>
          </p:cNvSpPr>
          <p:nvPr/>
        </p:nvSpPr>
        <p:spPr bwMode="auto">
          <a:xfrm>
            <a:off x="2172835" y="5114389"/>
            <a:ext cx="12016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3600" dirty="0" smtClean="0">
                <a:latin typeface="Garamond"/>
                <a:cs typeface="Garamond"/>
              </a:rPr>
              <a:t>Dat</a:t>
            </a:r>
            <a:r>
              <a:rPr lang="en-US" sz="3600" dirty="0">
                <a:latin typeface="Garamond"/>
                <a:cs typeface="Garamond"/>
              </a:rPr>
              <a:t>a</a:t>
            </a:r>
          </a:p>
        </p:txBody>
      </p:sp>
      <p:cxnSp>
        <p:nvCxnSpPr>
          <p:cNvPr id="9" name="Straight Arrow Connector 8"/>
          <p:cNvCxnSpPr/>
          <p:nvPr/>
        </p:nvCxnSpPr>
        <p:spPr>
          <a:xfrm>
            <a:off x="3129280" y="3200400"/>
            <a:ext cx="406400" cy="812801"/>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 Box 127"/>
          <p:cNvSpPr txBox="1">
            <a:spLocks noChangeArrowheads="1"/>
          </p:cNvSpPr>
          <p:nvPr/>
        </p:nvSpPr>
        <p:spPr bwMode="auto">
          <a:xfrm>
            <a:off x="1234440" y="2457274"/>
            <a:ext cx="2368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Foreground model</a:t>
            </a:r>
            <a:endParaRPr lang="en-US" sz="3600" dirty="0">
              <a:latin typeface="Garamond"/>
              <a:cs typeface="Garamond"/>
            </a:endParaRPr>
          </a:p>
        </p:txBody>
      </p:sp>
      <p:cxnSp>
        <p:nvCxnSpPr>
          <p:cNvPr id="11" name="Straight Arrow Connector 10"/>
          <p:cNvCxnSpPr/>
          <p:nvPr/>
        </p:nvCxnSpPr>
        <p:spPr>
          <a:xfrm flipV="1">
            <a:off x="4155439" y="4387165"/>
            <a:ext cx="1" cy="1373555"/>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 Box 127"/>
          <p:cNvSpPr txBox="1">
            <a:spLocks noChangeArrowheads="1"/>
          </p:cNvSpPr>
          <p:nvPr/>
        </p:nvSpPr>
        <p:spPr bwMode="auto">
          <a:xfrm>
            <a:off x="2971097" y="5556071"/>
            <a:ext cx="2368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Model uncertainty</a:t>
            </a:r>
            <a:endParaRPr lang="en-US" sz="3600" dirty="0">
              <a:latin typeface="Garamond"/>
              <a:cs typeface="Garamond"/>
            </a:endParaRPr>
          </a:p>
        </p:txBody>
      </p:sp>
      <p:cxnSp>
        <p:nvCxnSpPr>
          <p:cNvPr id="13" name="Straight Arrow Connector 12"/>
          <p:cNvCxnSpPr/>
          <p:nvPr/>
        </p:nvCxnSpPr>
        <p:spPr>
          <a:xfrm flipH="1">
            <a:off x="4947920" y="3129280"/>
            <a:ext cx="1056640" cy="883921"/>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 Box 127"/>
          <p:cNvSpPr txBox="1">
            <a:spLocks noChangeArrowheads="1"/>
          </p:cNvSpPr>
          <p:nvPr/>
        </p:nvSpPr>
        <p:spPr bwMode="auto">
          <a:xfrm>
            <a:off x="5775257" y="2571601"/>
            <a:ext cx="33687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Fourier, binning</a:t>
            </a:r>
            <a:endParaRPr lang="en-US" sz="3600" dirty="0">
              <a:latin typeface="Garamond"/>
              <a:cs typeface="Garamond"/>
            </a:endParaRPr>
          </a:p>
        </p:txBody>
      </p:sp>
      <p:cxnSp>
        <p:nvCxnSpPr>
          <p:cNvPr id="15" name="Straight Arrow Connector 14"/>
          <p:cNvCxnSpPr/>
          <p:nvPr/>
        </p:nvCxnSpPr>
        <p:spPr>
          <a:xfrm flipV="1">
            <a:off x="7752080" y="4387166"/>
            <a:ext cx="0" cy="1373554"/>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127"/>
          <p:cNvSpPr txBox="1">
            <a:spLocks noChangeArrowheads="1"/>
          </p:cNvSpPr>
          <p:nvPr/>
        </p:nvSpPr>
        <p:spPr bwMode="auto">
          <a:xfrm>
            <a:off x="6567737" y="5595262"/>
            <a:ext cx="2368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Bias removal</a:t>
            </a:r>
            <a:endParaRPr lang="en-US" sz="3600" dirty="0">
              <a:latin typeface="Garamond"/>
              <a:cs typeface="Garamond"/>
            </a:endParaRPr>
          </a:p>
        </p:txBody>
      </p:sp>
    </p:spTree>
    <p:extLst>
      <p:ext uri="{BB962C8B-B14F-4D97-AF65-F5344CB8AC3E}">
        <p14:creationId xmlns:p14="http://schemas.microsoft.com/office/powerpoint/2010/main" val="25338478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indow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357" y="381000"/>
            <a:ext cx="5688386" cy="5624392"/>
          </a:xfrm>
          <a:prstGeom prst="rect">
            <a:avLst/>
          </a:prstGeom>
        </p:spPr>
      </p:pic>
      <p:pic>
        <p:nvPicPr>
          <p:cNvPr id="24" name="Picture 23"/>
          <p:cNvPicPr>
            <a:picLocks noChangeAspect="1"/>
          </p:cNvPicPr>
          <p:nvPr/>
        </p:nvPicPr>
        <p:blipFill>
          <a:blip r:embed="rId4"/>
          <a:stretch>
            <a:fillRect/>
          </a:stretch>
        </p:blipFill>
        <p:spPr>
          <a:xfrm rot="16200000">
            <a:off x="180657" y="2937144"/>
            <a:ext cx="1696720" cy="631557"/>
          </a:xfrm>
          <a:prstGeom prst="rect">
            <a:avLst/>
          </a:prstGeom>
        </p:spPr>
      </p:pic>
      <p:pic>
        <p:nvPicPr>
          <p:cNvPr id="25" name="Picture 24"/>
          <p:cNvPicPr>
            <a:picLocks noChangeAspect="1"/>
          </p:cNvPicPr>
          <p:nvPr/>
        </p:nvPicPr>
        <p:blipFill>
          <a:blip r:embed="rId5"/>
          <a:stretch>
            <a:fillRect/>
          </a:stretch>
        </p:blipFill>
        <p:spPr>
          <a:xfrm>
            <a:off x="3764280" y="6141607"/>
            <a:ext cx="1941802" cy="716393"/>
          </a:xfrm>
          <a:prstGeom prst="rect">
            <a:avLst/>
          </a:prstGeom>
        </p:spPr>
      </p:pic>
      <p:sp>
        <p:nvSpPr>
          <p:cNvPr id="26" name="Rectangle 25"/>
          <p:cNvSpPr/>
          <p:nvPr/>
        </p:nvSpPr>
        <p:spPr>
          <a:xfrm>
            <a:off x="1717040" y="5924304"/>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265181" y="3160634"/>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127"/>
          <p:cNvSpPr txBox="1">
            <a:spLocks noChangeArrowheads="1"/>
          </p:cNvSpPr>
          <p:nvPr/>
        </p:nvSpPr>
        <p:spPr bwMode="auto">
          <a:xfrm>
            <a:off x="65249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9" name="Text Box 127"/>
          <p:cNvSpPr txBox="1">
            <a:spLocks noChangeArrowheads="1"/>
          </p:cNvSpPr>
          <p:nvPr/>
        </p:nvSpPr>
        <p:spPr bwMode="auto">
          <a:xfrm>
            <a:off x="30197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30" name="Text Box 127"/>
          <p:cNvSpPr txBox="1">
            <a:spLocks noChangeArrowheads="1"/>
          </p:cNvSpPr>
          <p:nvPr/>
        </p:nvSpPr>
        <p:spPr bwMode="auto">
          <a:xfrm>
            <a:off x="1305794" y="55524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31" name="Text Box 127"/>
          <p:cNvSpPr txBox="1">
            <a:spLocks noChangeArrowheads="1"/>
          </p:cNvSpPr>
          <p:nvPr/>
        </p:nvSpPr>
        <p:spPr bwMode="auto">
          <a:xfrm>
            <a:off x="1324475" y="292102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32" name="Text Box 127"/>
          <p:cNvSpPr txBox="1">
            <a:spLocks noChangeArrowheads="1"/>
          </p:cNvSpPr>
          <p:nvPr/>
        </p:nvSpPr>
        <p:spPr bwMode="auto">
          <a:xfrm>
            <a:off x="1344795" y="335278"/>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34" name="Picture 33" descr="colorb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233680"/>
            <a:ext cx="569664" cy="5842000"/>
          </a:xfrm>
          <a:prstGeom prst="rect">
            <a:avLst/>
          </a:prstGeom>
        </p:spPr>
      </p:pic>
      <p:sp>
        <p:nvSpPr>
          <p:cNvPr id="35" name="Text Box 127"/>
          <p:cNvSpPr txBox="1">
            <a:spLocks noChangeArrowheads="1"/>
          </p:cNvSpPr>
          <p:nvPr/>
        </p:nvSpPr>
        <p:spPr bwMode="auto">
          <a:xfrm>
            <a:off x="8138160" y="104150"/>
            <a:ext cx="74449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sp>
        <p:nvSpPr>
          <p:cNvPr id="39" name="Rectangle 38"/>
          <p:cNvSpPr/>
          <p:nvPr/>
        </p:nvSpPr>
        <p:spPr>
          <a:xfrm>
            <a:off x="8138160" y="102616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 Box 127"/>
          <p:cNvSpPr txBox="1">
            <a:spLocks noChangeArrowheads="1"/>
          </p:cNvSpPr>
          <p:nvPr/>
        </p:nvSpPr>
        <p:spPr bwMode="auto">
          <a:xfrm>
            <a:off x="8138160" y="2761010"/>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-50</a:t>
            </a:r>
            <a:endParaRPr lang="en-US" sz="2800" dirty="0">
              <a:latin typeface="Garamond"/>
              <a:cs typeface="Garamond"/>
            </a:endParaRPr>
          </a:p>
        </p:txBody>
      </p:sp>
      <p:sp>
        <p:nvSpPr>
          <p:cNvPr id="38" name="Text Box 127"/>
          <p:cNvSpPr txBox="1">
            <a:spLocks noChangeArrowheads="1"/>
          </p:cNvSpPr>
          <p:nvPr/>
        </p:nvSpPr>
        <p:spPr bwMode="auto">
          <a:xfrm>
            <a:off x="8138160" y="5552460"/>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-100</a:t>
            </a:r>
            <a:endParaRPr lang="en-US" sz="2800" dirty="0">
              <a:latin typeface="Garamond"/>
              <a:cs typeface="Garamond"/>
            </a:endParaRPr>
          </a:p>
        </p:txBody>
      </p:sp>
      <p:sp>
        <p:nvSpPr>
          <p:cNvPr id="2" name="Rectangle 1"/>
          <p:cNvSpPr/>
          <p:nvPr/>
        </p:nvSpPr>
        <p:spPr>
          <a:xfrm>
            <a:off x="2050284" y="447040"/>
            <a:ext cx="5325876" cy="53670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Tree>
    <p:extLst>
      <p:ext uri="{BB962C8B-B14F-4D97-AF65-F5344CB8AC3E}">
        <p14:creationId xmlns:p14="http://schemas.microsoft.com/office/powerpoint/2010/main" val="35097222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window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357" y="381000"/>
            <a:ext cx="5688386" cy="5624392"/>
          </a:xfrm>
          <a:prstGeom prst="rect">
            <a:avLst/>
          </a:prstGeom>
        </p:spPr>
      </p:pic>
      <p:pic>
        <p:nvPicPr>
          <p:cNvPr id="24" name="Picture 23"/>
          <p:cNvPicPr>
            <a:picLocks noChangeAspect="1"/>
          </p:cNvPicPr>
          <p:nvPr/>
        </p:nvPicPr>
        <p:blipFill>
          <a:blip r:embed="rId4"/>
          <a:stretch>
            <a:fillRect/>
          </a:stretch>
        </p:blipFill>
        <p:spPr>
          <a:xfrm rot="16200000">
            <a:off x="180657" y="2937144"/>
            <a:ext cx="1696720" cy="631557"/>
          </a:xfrm>
          <a:prstGeom prst="rect">
            <a:avLst/>
          </a:prstGeom>
        </p:spPr>
      </p:pic>
      <p:pic>
        <p:nvPicPr>
          <p:cNvPr id="25" name="Picture 24"/>
          <p:cNvPicPr>
            <a:picLocks noChangeAspect="1"/>
          </p:cNvPicPr>
          <p:nvPr/>
        </p:nvPicPr>
        <p:blipFill>
          <a:blip r:embed="rId5"/>
          <a:stretch>
            <a:fillRect/>
          </a:stretch>
        </p:blipFill>
        <p:spPr>
          <a:xfrm>
            <a:off x="3764280" y="6141607"/>
            <a:ext cx="1941802" cy="716393"/>
          </a:xfrm>
          <a:prstGeom prst="rect">
            <a:avLst/>
          </a:prstGeom>
        </p:spPr>
      </p:pic>
      <p:sp>
        <p:nvSpPr>
          <p:cNvPr id="26" name="Rectangle 25"/>
          <p:cNvSpPr/>
          <p:nvPr/>
        </p:nvSpPr>
        <p:spPr>
          <a:xfrm>
            <a:off x="1717040" y="5913120"/>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264155" y="3160634"/>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127"/>
          <p:cNvSpPr txBox="1">
            <a:spLocks noChangeArrowheads="1"/>
          </p:cNvSpPr>
          <p:nvPr/>
        </p:nvSpPr>
        <p:spPr bwMode="auto">
          <a:xfrm>
            <a:off x="65249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9" name="Text Box 127"/>
          <p:cNvSpPr txBox="1">
            <a:spLocks noChangeArrowheads="1"/>
          </p:cNvSpPr>
          <p:nvPr/>
        </p:nvSpPr>
        <p:spPr bwMode="auto">
          <a:xfrm>
            <a:off x="30197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30" name="Text Box 127"/>
          <p:cNvSpPr txBox="1">
            <a:spLocks noChangeArrowheads="1"/>
          </p:cNvSpPr>
          <p:nvPr/>
        </p:nvSpPr>
        <p:spPr bwMode="auto">
          <a:xfrm>
            <a:off x="1305794" y="55524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31" name="Text Box 127"/>
          <p:cNvSpPr txBox="1">
            <a:spLocks noChangeArrowheads="1"/>
          </p:cNvSpPr>
          <p:nvPr/>
        </p:nvSpPr>
        <p:spPr bwMode="auto">
          <a:xfrm>
            <a:off x="1324475" y="292102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32" name="Text Box 127"/>
          <p:cNvSpPr txBox="1">
            <a:spLocks noChangeArrowheads="1"/>
          </p:cNvSpPr>
          <p:nvPr/>
        </p:nvSpPr>
        <p:spPr bwMode="auto">
          <a:xfrm>
            <a:off x="1344795" y="335278"/>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34" name="Picture 33" descr="colorb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233680"/>
            <a:ext cx="569664" cy="5842000"/>
          </a:xfrm>
          <a:prstGeom prst="rect">
            <a:avLst/>
          </a:prstGeom>
        </p:spPr>
      </p:pic>
      <p:sp>
        <p:nvSpPr>
          <p:cNvPr id="35" name="Text Box 127"/>
          <p:cNvSpPr txBox="1">
            <a:spLocks noChangeArrowheads="1"/>
          </p:cNvSpPr>
          <p:nvPr/>
        </p:nvSpPr>
        <p:spPr bwMode="auto">
          <a:xfrm>
            <a:off x="8138160" y="104150"/>
            <a:ext cx="74449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sp>
        <p:nvSpPr>
          <p:cNvPr id="39" name="Rectangle 38"/>
          <p:cNvSpPr/>
          <p:nvPr/>
        </p:nvSpPr>
        <p:spPr>
          <a:xfrm>
            <a:off x="8138160" y="102616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 Box 127"/>
          <p:cNvSpPr txBox="1">
            <a:spLocks noChangeArrowheads="1"/>
          </p:cNvSpPr>
          <p:nvPr/>
        </p:nvSpPr>
        <p:spPr bwMode="auto">
          <a:xfrm>
            <a:off x="8138160" y="2761010"/>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-50</a:t>
            </a:r>
            <a:endParaRPr lang="en-US" sz="2800" dirty="0">
              <a:latin typeface="Garamond"/>
              <a:cs typeface="Garamond"/>
            </a:endParaRPr>
          </a:p>
        </p:txBody>
      </p:sp>
      <p:sp>
        <p:nvSpPr>
          <p:cNvPr id="38" name="Text Box 127"/>
          <p:cNvSpPr txBox="1">
            <a:spLocks noChangeArrowheads="1"/>
          </p:cNvSpPr>
          <p:nvPr/>
        </p:nvSpPr>
        <p:spPr bwMode="auto">
          <a:xfrm>
            <a:off x="8138160" y="5552460"/>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-100</a:t>
            </a:r>
            <a:endParaRPr lang="en-US" sz="2800" dirty="0">
              <a:latin typeface="Garamond"/>
              <a:cs typeface="Garamond"/>
            </a:endParaRPr>
          </a:p>
        </p:txBody>
      </p:sp>
      <p:sp>
        <p:nvSpPr>
          <p:cNvPr id="40"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Tree>
    <p:extLst>
      <p:ext uri="{BB962C8B-B14F-4D97-AF65-F5344CB8AC3E}">
        <p14:creationId xmlns:p14="http://schemas.microsoft.com/office/powerpoint/2010/main" val="31001285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window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357" y="381000"/>
            <a:ext cx="5688386" cy="5624392"/>
          </a:xfrm>
          <a:prstGeom prst="rect">
            <a:avLst/>
          </a:prstGeom>
        </p:spPr>
      </p:pic>
      <p:pic>
        <p:nvPicPr>
          <p:cNvPr id="4" name="Picture 3"/>
          <p:cNvPicPr>
            <a:picLocks noChangeAspect="1"/>
          </p:cNvPicPr>
          <p:nvPr/>
        </p:nvPicPr>
        <p:blipFill>
          <a:blip r:embed="rId4"/>
          <a:stretch>
            <a:fillRect/>
          </a:stretch>
        </p:blipFill>
        <p:spPr>
          <a:xfrm rot="16200000">
            <a:off x="180657" y="2937144"/>
            <a:ext cx="1696720" cy="631557"/>
          </a:xfrm>
          <a:prstGeom prst="rect">
            <a:avLst/>
          </a:prstGeom>
        </p:spPr>
      </p:pic>
      <p:pic>
        <p:nvPicPr>
          <p:cNvPr id="5" name="Picture 4"/>
          <p:cNvPicPr>
            <a:picLocks noChangeAspect="1"/>
          </p:cNvPicPr>
          <p:nvPr/>
        </p:nvPicPr>
        <p:blipFill>
          <a:blip r:embed="rId5"/>
          <a:stretch>
            <a:fillRect/>
          </a:stretch>
        </p:blipFill>
        <p:spPr>
          <a:xfrm>
            <a:off x="3764280" y="6141607"/>
            <a:ext cx="1941802" cy="716393"/>
          </a:xfrm>
          <a:prstGeom prst="rect">
            <a:avLst/>
          </a:prstGeom>
        </p:spPr>
      </p:pic>
      <p:sp>
        <p:nvSpPr>
          <p:cNvPr id="6" name="Rectangle 5"/>
          <p:cNvSpPr/>
          <p:nvPr/>
        </p:nvSpPr>
        <p:spPr>
          <a:xfrm>
            <a:off x="1717040" y="5924304"/>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1264155" y="3160634"/>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27"/>
          <p:cNvSpPr txBox="1">
            <a:spLocks noChangeArrowheads="1"/>
          </p:cNvSpPr>
          <p:nvPr/>
        </p:nvSpPr>
        <p:spPr bwMode="auto">
          <a:xfrm>
            <a:off x="65249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9" name="Text Box 127"/>
          <p:cNvSpPr txBox="1">
            <a:spLocks noChangeArrowheads="1"/>
          </p:cNvSpPr>
          <p:nvPr/>
        </p:nvSpPr>
        <p:spPr bwMode="auto">
          <a:xfrm>
            <a:off x="30197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10" name="Text Box 127"/>
          <p:cNvSpPr txBox="1">
            <a:spLocks noChangeArrowheads="1"/>
          </p:cNvSpPr>
          <p:nvPr/>
        </p:nvSpPr>
        <p:spPr bwMode="auto">
          <a:xfrm>
            <a:off x="1305794" y="55524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11" name="Text Box 127"/>
          <p:cNvSpPr txBox="1">
            <a:spLocks noChangeArrowheads="1"/>
          </p:cNvSpPr>
          <p:nvPr/>
        </p:nvSpPr>
        <p:spPr bwMode="auto">
          <a:xfrm>
            <a:off x="1324475" y="292102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12" name="Text Box 127"/>
          <p:cNvSpPr txBox="1">
            <a:spLocks noChangeArrowheads="1"/>
          </p:cNvSpPr>
          <p:nvPr/>
        </p:nvSpPr>
        <p:spPr bwMode="auto">
          <a:xfrm>
            <a:off x="1344795" y="335278"/>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13" name="Picture 12" descr="colorb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233680"/>
            <a:ext cx="569664" cy="5842000"/>
          </a:xfrm>
          <a:prstGeom prst="rect">
            <a:avLst/>
          </a:prstGeom>
        </p:spPr>
      </p:pic>
      <p:sp>
        <p:nvSpPr>
          <p:cNvPr id="14" name="Text Box 127"/>
          <p:cNvSpPr txBox="1">
            <a:spLocks noChangeArrowheads="1"/>
          </p:cNvSpPr>
          <p:nvPr/>
        </p:nvSpPr>
        <p:spPr bwMode="auto">
          <a:xfrm>
            <a:off x="8138160" y="104150"/>
            <a:ext cx="74449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sp>
        <p:nvSpPr>
          <p:cNvPr id="15" name="Rectangle 14"/>
          <p:cNvSpPr/>
          <p:nvPr/>
        </p:nvSpPr>
        <p:spPr>
          <a:xfrm>
            <a:off x="8138160" y="102616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127"/>
          <p:cNvSpPr txBox="1">
            <a:spLocks noChangeArrowheads="1"/>
          </p:cNvSpPr>
          <p:nvPr/>
        </p:nvSpPr>
        <p:spPr bwMode="auto">
          <a:xfrm>
            <a:off x="8138160" y="2761010"/>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-50</a:t>
            </a:r>
            <a:endParaRPr lang="en-US" sz="2800" dirty="0">
              <a:latin typeface="Garamond"/>
              <a:cs typeface="Garamond"/>
            </a:endParaRPr>
          </a:p>
        </p:txBody>
      </p:sp>
      <p:sp>
        <p:nvSpPr>
          <p:cNvPr id="17" name="Text Box 127"/>
          <p:cNvSpPr txBox="1">
            <a:spLocks noChangeArrowheads="1"/>
          </p:cNvSpPr>
          <p:nvPr/>
        </p:nvSpPr>
        <p:spPr bwMode="auto">
          <a:xfrm>
            <a:off x="8138160" y="5552460"/>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-100</a:t>
            </a:r>
            <a:endParaRPr lang="en-US" sz="2800" dirty="0">
              <a:latin typeface="Garamond"/>
              <a:cs typeface="Garamond"/>
            </a:endParaRPr>
          </a:p>
        </p:txBody>
      </p:sp>
      <p:sp>
        <p:nvSpPr>
          <p:cNvPr id="18"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Tree>
    <p:extLst>
      <p:ext uri="{BB962C8B-B14F-4D97-AF65-F5344CB8AC3E}">
        <p14:creationId xmlns:p14="http://schemas.microsoft.com/office/powerpoint/2010/main" val="1857619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Ingredients for foreground mitigation</a:t>
            </a:r>
            <a:endParaRPr lang="en-US" dirty="0">
              <a:latin typeface="Garamond"/>
              <a:cs typeface="Garamond"/>
            </a:endParaRPr>
          </a:p>
        </p:txBody>
      </p:sp>
      <p:sp>
        <p:nvSpPr>
          <p:cNvPr id="7" name="Text Box 127"/>
          <p:cNvSpPr txBox="1">
            <a:spLocks noChangeArrowheads="1"/>
          </p:cNvSpPr>
          <p:nvPr/>
        </p:nvSpPr>
        <p:spPr bwMode="auto">
          <a:xfrm>
            <a:off x="685800" y="1383814"/>
            <a:ext cx="7772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514350" indent="-514350">
              <a:buFont typeface="+mj-lt"/>
              <a:buAutoNum type="arabicPeriod"/>
              <a:defRPr/>
            </a:pPr>
            <a:r>
              <a:rPr lang="en-US" sz="2800" dirty="0" smtClean="0">
                <a:latin typeface="Garamond"/>
                <a:cs typeface="Garamond"/>
              </a:rPr>
              <a:t>A power spectrum estimation framework that fully propagates error </a:t>
            </a:r>
            <a:r>
              <a:rPr lang="en-US" sz="2800" dirty="0" err="1" smtClean="0">
                <a:latin typeface="Garamond"/>
                <a:cs typeface="Garamond"/>
              </a:rPr>
              <a:t>covariances</a:t>
            </a:r>
            <a:r>
              <a:rPr lang="en-US" sz="2800" dirty="0" smtClean="0">
                <a:latin typeface="Garamond"/>
                <a:cs typeface="Garamond"/>
              </a:rPr>
              <a:t>.</a:t>
            </a:r>
          </a:p>
          <a:p>
            <a:pPr marL="971550" lvl="1" indent="-514350">
              <a:buFont typeface="Arial"/>
              <a:buChar char="•"/>
              <a:defRPr/>
            </a:pPr>
            <a:r>
              <a:rPr lang="en-US" sz="2800" dirty="0" smtClean="0">
                <a:latin typeface="Garamond"/>
                <a:cs typeface="Garamond"/>
              </a:rPr>
              <a:t>Window functions.</a:t>
            </a:r>
          </a:p>
          <a:p>
            <a:pPr marL="971550" lvl="1" indent="-514350">
              <a:buFont typeface="Arial"/>
              <a:buChar char="•"/>
              <a:defRPr/>
            </a:pPr>
            <a:r>
              <a:rPr lang="en-US" sz="2800" dirty="0" smtClean="0">
                <a:latin typeface="Garamond"/>
                <a:cs typeface="Garamond"/>
              </a:rPr>
              <a:t>Covariant errors.</a:t>
            </a:r>
          </a:p>
          <a:p>
            <a:pPr marL="971550" lvl="1" indent="-514350">
              <a:buFont typeface="Arial"/>
              <a:buChar char="•"/>
              <a:defRPr/>
            </a:pPr>
            <a:endParaRPr lang="en-US" sz="2800" dirty="0">
              <a:latin typeface="Garamond"/>
              <a:cs typeface="Garamond"/>
            </a:endParaRPr>
          </a:p>
        </p:txBody>
      </p:sp>
    </p:spTree>
    <p:extLst>
      <p:ext uri="{BB962C8B-B14F-4D97-AF65-F5344CB8AC3E}">
        <p14:creationId xmlns:p14="http://schemas.microsoft.com/office/powerpoint/2010/main" val="33944077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Along constant k-tracks, error properties differ</a:t>
            </a:r>
            <a:endParaRPr lang="en-US" dirty="0">
              <a:latin typeface="Garamond"/>
              <a:cs typeface="Garamond"/>
            </a:endParaRPr>
          </a:p>
        </p:txBody>
      </p:sp>
      <p:pic>
        <p:nvPicPr>
          <p:cNvPr id="3" name="Picture 2" descr="kcontour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9285" y="1600087"/>
            <a:ext cx="4669944" cy="4541520"/>
          </a:xfrm>
          <a:prstGeom prst="rect">
            <a:avLst/>
          </a:prstGeom>
        </p:spPr>
      </p:pic>
      <p:sp>
        <p:nvSpPr>
          <p:cNvPr id="14" name="Text Box 127"/>
          <p:cNvSpPr txBox="1">
            <a:spLocks noChangeArrowheads="1"/>
          </p:cNvSpPr>
          <p:nvPr/>
        </p:nvSpPr>
        <p:spPr bwMode="auto">
          <a:xfrm>
            <a:off x="3037840" y="5418378"/>
            <a:ext cx="17983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k~0.1</a:t>
            </a:r>
            <a:r>
              <a:rPr lang="en-US" sz="1050" dirty="0">
                <a:latin typeface="Garamond"/>
                <a:cs typeface="Garamond"/>
              </a:rPr>
              <a:t> </a:t>
            </a:r>
            <a:r>
              <a:rPr lang="en-US" sz="2400" dirty="0">
                <a:latin typeface="Garamond"/>
                <a:cs typeface="Garamond"/>
              </a:rPr>
              <a:t>hMpc</a:t>
            </a:r>
            <a:r>
              <a:rPr lang="en-US" sz="2400" baseline="30000" dirty="0">
                <a:latin typeface="Garamond"/>
                <a:cs typeface="Garamond"/>
              </a:rPr>
              <a:t>-1</a:t>
            </a:r>
            <a:endParaRPr lang="en-US" sz="2400" dirty="0">
              <a:latin typeface="Garamond"/>
              <a:cs typeface="Garamond"/>
            </a:endParaRPr>
          </a:p>
        </p:txBody>
      </p:sp>
      <p:sp>
        <p:nvSpPr>
          <p:cNvPr id="15" name="Rectangle 14"/>
          <p:cNvSpPr/>
          <p:nvPr/>
        </p:nvSpPr>
        <p:spPr>
          <a:xfrm>
            <a:off x="1717040" y="6001963"/>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6200000">
            <a:off x="-425898" y="3748339"/>
            <a:ext cx="5237367" cy="351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3652520" y="6032443"/>
            <a:ext cx="1941802" cy="716393"/>
          </a:xfrm>
          <a:prstGeom prst="rect">
            <a:avLst/>
          </a:prstGeom>
        </p:spPr>
      </p:pic>
      <p:sp>
        <p:nvSpPr>
          <p:cNvPr id="18" name="Text Box 127"/>
          <p:cNvSpPr txBox="1">
            <a:spLocks noChangeArrowheads="1"/>
          </p:cNvSpPr>
          <p:nvPr/>
        </p:nvSpPr>
        <p:spPr bwMode="auto">
          <a:xfrm>
            <a:off x="3907762" y="4192116"/>
            <a:ext cx="2133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k~0.4</a:t>
            </a:r>
            <a:r>
              <a:rPr lang="en-US" sz="1050" dirty="0">
                <a:latin typeface="Garamond"/>
                <a:cs typeface="Garamond"/>
              </a:rPr>
              <a:t> </a:t>
            </a:r>
            <a:r>
              <a:rPr lang="en-US" sz="2400" dirty="0">
                <a:latin typeface="Garamond"/>
                <a:cs typeface="Garamond"/>
              </a:rPr>
              <a:t>hMpc</a:t>
            </a:r>
            <a:r>
              <a:rPr lang="en-US" sz="2400" baseline="30000" dirty="0">
                <a:latin typeface="Garamond"/>
                <a:cs typeface="Garamond"/>
              </a:rPr>
              <a:t>-1</a:t>
            </a:r>
            <a:endParaRPr lang="en-US" sz="2400" dirty="0">
              <a:latin typeface="Garamond"/>
              <a:cs typeface="Garamond"/>
            </a:endParaRPr>
          </a:p>
        </p:txBody>
      </p:sp>
      <p:sp>
        <p:nvSpPr>
          <p:cNvPr id="19" name="Text Box 127"/>
          <p:cNvSpPr txBox="1">
            <a:spLocks noChangeArrowheads="1"/>
          </p:cNvSpPr>
          <p:nvPr/>
        </p:nvSpPr>
        <p:spPr bwMode="auto">
          <a:xfrm>
            <a:off x="3907762" y="2373476"/>
            <a:ext cx="16560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k~3</a:t>
            </a:r>
            <a:r>
              <a:rPr lang="en-US" sz="1050" dirty="0" smtClean="0">
                <a:latin typeface="Garamond"/>
                <a:cs typeface="Garamond"/>
              </a:rPr>
              <a:t> </a:t>
            </a:r>
            <a:r>
              <a:rPr lang="en-US" sz="2400" dirty="0" smtClean="0">
                <a:latin typeface="Garamond"/>
                <a:cs typeface="Garamond"/>
              </a:rPr>
              <a:t>hMpc</a:t>
            </a:r>
            <a:r>
              <a:rPr lang="en-US" sz="2400" baseline="30000" dirty="0" smtClean="0">
                <a:latin typeface="Garamond"/>
                <a:cs typeface="Garamond"/>
              </a:rPr>
              <a:t>-1</a:t>
            </a:r>
            <a:endParaRPr lang="en-US" sz="2400" dirty="0">
              <a:latin typeface="Garamond"/>
              <a:cs typeface="Garamond"/>
            </a:endParaRPr>
          </a:p>
        </p:txBody>
      </p:sp>
      <p:pic>
        <p:nvPicPr>
          <p:cNvPr id="5" name="Picture 4"/>
          <p:cNvPicPr>
            <a:picLocks noChangeAspect="1"/>
          </p:cNvPicPr>
          <p:nvPr/>
        </p:nvPicPr>
        <p:blipFill>
          <a:blip r:embed="rId5"/>
          <a:stretch>
            <a:fillRect/>
          </a:stretch>
        </p:blipFill>
        <p:spPr>
          <a:xfrm rot="16200000">
            <a:off x="1087355" y="3617862"/>
            <a:ext cx="1696720" cy="631557"/>
          </a:xfrm>
          <a:prstGeom prst="rect">
            <a:avLst/>
          </a:prstGeom>
        </p:spPr>
      </p:pic>
    </p:spTree>
    <p:extLst>
      <p:ext uri="{BB962C8B-B14F-4D97-AF65-F5344CB8AC3E}">
        <p14:creationId xmlns:p14="http://schemas.microsoft.com/office/powerpoint/2010/main" val="25016597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3416"/>
            <a:ext cx="7772400" cy="1470025"/>
          </a:xfrm>
        </p:spPr>
        <p:txBody>
          <a:bodyPr>
            <a:normAutofit/>
          </a:bodyPr>
          <a:lstStyle/>
          <a:p>
            <a:r>
              <a:rPr lang="en-US" sz="5400" dirty="0" smtClean="0">
                <a:latin typeface="Garamond"/>
                <a:cs typeface="Garamond"/>
              </a:rPr>
              <a:t>Vision</a:t>
            </a:r>
            <a:endParaRPr lang="en-US" sz="5400" dirty="0">
              <a:latin typeface="Garamond"/>
              <a:cs typeface="Garamond"/>
            </a:endParaRPr>
          </a:p>
        </p:txBody>
      </p:sp>
    </p:spTree>
    <p:extLst>
      <p:ext uri="{BB962C8B-B14F-4D97-AF65-F5344CB8AC3E}">
        <p14:creationId xmlns:p14="http://schemas.microsoft.com/office/powerpoint/2010/main" val="3738047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201051"/>
            <a:ext cx="8483600" cy="977510"/>
          </a:xfrm>
        </p:spPr>
        <p:txBody>
          <a:bodyPr>
            <a:noAutofit/>
          </a:bodyPr>
          <a:lstStyle/>
          <a:p>
            <a:r>
              <a:rPr lang="en-US" sz="4000" dirty="0" smtClean="0">
                <a:latin typeface="Garamond"/>
                <a:cs typeface="Garamond"/>
              </a:rPr>
              <a:t>Ignoring error correlations can yield larger error bars or mistaken detections</a:t>
            </a:r>
            <a:endParaRPr lang="en-US" sz="4000" dirty="0">
              <a:latin typeface="Garamond"/>
              <a:cs typeface="Garamond"/>
            </a:endParaRPr>
          </a:p>
        </p:txBody>
      </p:sp>
      <p:grpSp>
        <p:nvGrpSpPr>
          <p:cNvPr id="32" name="Group 31"/>
          <p:cNvGrpSpPr/>
          <p:nvPr/>
        </p:nvGrpSpPr>
        <p:grpSpPr>
          <a:xfrm>
            <a:off x="524451" y="1428459"/>
            <a:ext cx="8062291" cy="4954406"/>
            <a:chOff x="290771" y="1428459"/>
            <a:chExt cx="8062291" cy="4954406"/>
          </a:xfrm>
        </p:grpSpPr>
        <p:grpSp>
          <p:nvGrpSpPr>
            <p:cNvPr id="11" name="Group 10"/>
            <p:cNvGrpSpPr/>
            <p:nvPr/>
          </p:nvGrpSpPr>
          <p:grpSpPr>
            <a:xfrm>
              <a:off x="944880" y="1535898"/>
              <a:ext cx="7193280" cy="4193563"/>
              <a:chOff x="944880" y="2189305"/>
              <a:chExt cx="7193280" cy="4193563"/>
            </a:xfrm>
          </p:grpSpPr>
          <p:pic>
            <p:nvPicPr>
              <p:cNvPr id="4" name="Picture 3"/>
              <p:cNvPicPr>
                <a:picLocks noChangeAspect="1"/>
              </p:cNvPicPr>
              <p:nvPr/>
            </p:nvPicPr>
            <p:blipFill rotWithShape="1">
              <a:blip r:embed="rId3"/>
              <a:srcRect t="16103"/>
              <a:stretch/>
            </p:blipFill>
            <p:spPr>
              <a:xfrm>
                <a:off x="944880" y="2352654"/>
                <a:ext cx="7193280" cy="4030214"/>
              </a:xfrm>
              <a:prstGeom prst="rect">
                <a:avLst/>
              </a:prstGeom>
            </p:spPr>
          </p:pic>
          <p:cxnSp>
            <p:nvCxnSpPr>
              <p:cNvPr id="8" name="Straight Connector 7"/>
              <p:cNvCxnSpPr/>
              <p:nvPr/>
            </p:nvCxnSpPr>
            <p:spPr>
              <a:xfrm>
                <a:off x="1581150" y="2373476"/>
                <a:ext cx="641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534026" y="2383001"/>
                <a:ext cx="2451100" cy="17287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563842" y="2189305"/>
                <a:ext cx="2451100" cy="172874"/>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1581150" y="5341563"/>
              <a:ext cx="6557009" cy="45979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6200000">
              <a:off x="-1256691" y="3545024"/>
              <a:ext cx="4846969" cy="82871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 Box 127"/>
            <p:cNvSpPr txBox="1">
              <a:spLocks noChangeArrowheads="1"/>
            </p:cNvSpPr>
            <p:nvPr/>
          </p:nvSpPr>
          <p:spPr bwMode="auto">
            <a:xfrm rot="16200000">
              <a:off x="-1168011" y="3158029"/>
              <a:ext cx="33792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Relative error bar increase</a:t>
              </a:r>
              <a:endParaRPr lang="en-US" sz="2400" dirty="0">
                <a:latin typeface="Garamond"/>
                <a:cs typeface="Garamond"/>
              </a:endParaRPr>
            </a:p>
          </p:txBody>
        </p:sp>
        <p:sp>
          <p:nvSpPr>
            <p:cNvPr id="12" name="Rectangle 11"/>
            <p:cNvSpPr/>
            <p:nvPr/>
          </p:nvSpPr>
          <p:spPr>
            <a:xfrm>
              <a:off x="2143760" y="3688080"/>
              <a:ext cx="5252720" cy="43688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Box 127"/>
            <p:cNvSpPr txBox="1">
              <a:spLocks noChangeArrowheads="1"/>
            </p:cNvSpPr>
            <p:nvPr/>
          </p:nvSpPr>
          <p:spPr bwMode="auto">
            <a:xfrm>
              <a:off x="3392035" y="5180861"/>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2" name="Text Box 127"/>
            <p:cNvSpPr txBox="1">
              <a:spLocks noChangeArrowheads="1"/>
            </p:cNvSpPr>
            <p:nvPr/>
          </p:nvSpPr>
          <p:spPr bwMode="auto">
            <a:xfrm>
              <a:off x="1280026" y="5180861"/>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14" name="Text Box 127"/>
            <p:cNvSpPr txBox="1">
              <a:spLocks noChangeArrowheads="1"/>
            </p:cNvSpPr>
            <p:nvPr/>
          </p:nvSpPr>
          <p:spPr bwMode="auto">
            <a:xfrm>
              <a:off x="3788607" y="5583540"/>
              <a:ext cx="1911153"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k </a:t>
              </a:r>
              <a:r>
                <a:rPr lang="en-US" sz="3200" dirty="0" smtClean="0">
                  <a:latin typeface="Garamond"/>
                  <a:cs typeface="Garamond"/>
                </a:rPr>
                <a:t>[</a:t>
              </a:r>
              <a:r>
                <a:rPr lang="en-US" sz="2400" dirty="0" smtClean="0">
                  <a:latin typeface="Garamond"/>
                  <a:cs typeface="Garamond"/>
                </a:rPr>
                <a:t>Mpc</a:t>
              </a:r>
              <a:r>
                <a:rPr lang="en-US" sz="2400" baseline="30000" dirty="0">
                  <a:latin typeface="Garamond"/>
                  <a:cs typeface="Garamond"/>
                </a:rPr>
                <a:t>-</a:t>
              </a:r>
              <a:r>
                <a:rPr lang="en-US" sz="2400" baseline="30000" dirty="0" smtClean="0">
                  <a:latin typeface="Garamond"/>
                  <a:cs typeface="Garamond"/>
                </a:rPr>
                <a:t>1</a:t>
              </a:r>
              <a:r>
                <a:rPr lang="en-US" sz="3200" dirty="0" smtClean="0">
                  <a:latin typeface="Garamond"/>
                  <a:cs typeface="Garamond"/>
                </a:rPr>
                <a:t>]</a:t>
              </a:r>
              <a:endParaRPr lang="en-US" sz="2400" dirty="0">
                <a:latin typeface="Garamond"/>
                <a:cs typeface="Garamond"/>
              </a:endParaRPr>
            </a:p>
          </p:txBody>
        </p:sp>
        <p:sp>
          <p:nvSpPr>
            <p:cNvPr id="23" name="Text Box 127"/>
            <p:cNvSpPr txBox="1">
              <a:spLocks noChangeArrowheads="1"/>
            </p:cNvSpPr>
            <p:nvPr/>
          </p:nvSpPr>
          <p:spPr bwMode="auto">
            <a:xfrm>
              <a:off x="5534026" y="5180861"/>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sp>
          <p:nvSpPr>
            <p:cNvPr id="24" name="Text Box 127"/>
            <p:cNvSpPr txBox="1">
              <a:spLocks noChangeArrowheads="1"/>
            </p:cNvSpPr>
            <p:nvPr/>
          </p:nvSpPr>
          <p:spPr bwMode="auto">
            <a:xfrm>
              <a:off x="7608572" y="5180861"/>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5" name="Text Box 127"/>
            <p:cNvSpPr txBox="1">
              <a:spLocks noChangeArrowheads="1"/>
            </p:cNvSpPr>
            <p:nvPr/>
          </p:nvSpPr>
          <p:spPr bwMode="auto">
            <a:xfrm>
              <a:off x="718513" y="4657641"/>
              <a:ext cx="10255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-20%</a:t>
              </a:r>
              <a:endParaRPr lang="en-US" sz="2800" dirty="0">
                <a:latin typeface="Garamond"/>
                <a:cs typeface="Garamond"/>
              </a:endParaRPr>
            </a:p>
          </p:txBody>
        </p:sp>
        <p:sp>
          <p:nvSpPr>
            <p:cNvPr id="26" name="Text Box 127"/>
            <p:cNvSpPr txBox="1">
              <a:spLocks noChangeArrowheads="1"/>
            </p:cNvSpPr>
            <p:nvPr/>
          </p:nvSpPr>
          <p:spPr bwMode="auto">
            <a:xfrm>
              <a:off x="998952" y="4022621"/>
              <a:ext cx="10255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0%</a:t>
              </a:r>
              <a:endParaRPr lang="en-US" sz="2800" dirty="0">
                <a:latin typeface="Garamond"/>
                <a:cs typeface="Garamond"/>
              </a:endParaRPr>
            </a:p>
          </p:txBody>
        </p:sp>
        <p:sp>
          <p:nvSpPr>
            <p:cNvPr id="27" name="Text Box 127"/>
            <p:cNvSpPr txBox="1">
              <a:spLocks noChangeArrowheads="1"/>
            </p:cNvSpPr>
            <p:nvPr/>
          </p:nvSpPr>
          <p:spPr bwMode="auto">
            <a:xfrm>
              <a:off x="863600" y="3426470"/>
              <a:ext cx="10636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20%</a:t>
              </a:r>
              <a:endParaRPr lang="en-US" sz="2800" dirty="0">
                <a:latin typeface="Garamond"/>
                <a:cs typeface="Garamond"/>
              </a:endParaRPr>
            </a:p>
          </p:txBody>
        </p:sp>
        <p:sp>
          <p:nvSpPr>
            <p:cNvPr id="29" name="Text Box 127"/>
            <p:cNvSpPr txBox="1">
              <a:spLocks noChangeArrowheads="1"/>
            </p:cNvSpPr>
            <p:nvPr/>
          </p:nvSpPr>
          <p:spPr bwMode="auto">
            <a:xfrm>
              <a:off x="863092" y="2771390"/>
              <a:ext cx="11227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40%</a:t>
              </a:r>
              <a:endParaRPr lang="en-US" sz="2800" dirty="0">
                <a:latin typeface="Garamond"/>
                <a:cs typeface="Garamond"/>
              </a:endParaRPr>
            </a:p>
          </p:txBody>
        </p:sp>
        <p:sp>
          <p:nvSpPr>
            <p:cNvPr id="30" name="Text Box 127"/>
            <p:cNvSpPr txBox="1">
              <a:spLocks noChangeArrowheads="1"/>
            </p:cNvSpPr>
            <p:nvPr/>
          </p:nvSpPr>
          <p:spPr bwMode="auto">
            <a:xfrm>
              <a:off x="863600" y="2136370"/>
              <a:ext cx="12040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60%</a:t>
              </a:r>
              <a:endParaRPr lang="en-US" sz="2800" dirty="0">
                <a:latin typeface="Garamond"/>
                <a:cs typeface="Garamond"/>
              </a:endParaRPr>
            </a:p>
          </p:txBody>
        </p:sp>
        <p:sp>
          <p:nvSpPr>
            <p:cNvPr id="31" name="Text Box 127"/>
            <p:cNvSpPr txBox="1">
              <a:spLocks noChangeArrowheads="1"/>
            </p:cNvSpPr>
            <p:nvPr/>
          </p:nvSpPr>
          <p:spPr bwMode="auto">
            <a:xfrm>
              <a:off x="865940" y="1428459"/>
              <a:ext cx="8104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a:latin typeface="Garamond"/>
                  <a:cs typeface="Garamond"/>
                </a:rPr>
                <a:t>8</a:t>
              </a:r>
              <a:r>
                <a:rPr lang="en-US" sz="2800" dirty="0" smtClean="0">
                  <a:latin typeface="Garamond"/>
                  <a:cs typeface="Garamond"/>
                </a:rPr>
                <a:t>0%</a:t>
              </a:r>
              <a:endParaRPr lang="en-US" sz="2800" dirty="0">
                <a:latin typeface="Garamond"/>
                <a:cs typeface="Garamond"/>
              </a:endParaRPr>
            </a:p>
          </p:txBody>
        </p:sp>
      </p:grpSp>
      <p:sp>
        <p:nvSpPr>
          <p:cNvPr id="33" name="Text Box 127"/>
          <p:cNvSpPr txBox="1">
            <a:spLocks noChangeArrowheads="1"/>
          </p:cNvSpPr>
          <p:nvPr/>
        </p:nvSpPr>
        <p:spPr bwMode="auto">
          <a:xfrm>
            <a:off x="3738881" y="6305033"/>
            <a:ext cx="52730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Dillon, </a:t>
            </a:r>
            <a:r>
              <a:rPr lang="en-US" sz="2400" b="1" dirty="0" smtClean="0">
                <a:latin typeface="Garamond"/>
                <a:cs typeface="Garamond"/>
              </a:rPr>
              <a:t>AL</a:t>
            </a:r>
            <a:r>
              <a:rPr lang="en-US" sz="2400" dirty="0" smtClean="0">
                <a:latin typeface="Garamond"/>
                <a:cs typeface="Garamond"/>
              </a:rPr>
              <a:t>, Williams et al. 2013, 1304.4229</a:t>
            </a:r>
            <a:endParaRPr lang="en-US" sz="2400" dirty="0">
              <a:latin typeface="Garamond"/>
              <a:cs typeface="Garamond"/>
            </a:endParaRPr>
          </a:p>
        </p:txBody>
      </p:sp>
    </p:spTree>
    <p:extLst>
      <p:ext uri="{BB962C8B-B14F-4D97-AF65-F5344CB8AC3E}">
        <p14:creationId xmlns:p14="http://schemas.microsoft.com/office/powerpoint/2010/main" val="39076503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Ingredients for foreground mitigation</a:t>
            </a:r>
            <a:endParaRPr lang="en-US" dirty="0">
              <a:latin typeface="Garamond"/>
              <a:cs typeface="Garamond"/>
            </a:endParaRPr>
          </a:p>
        </p:txBody>
      </p:sp>
      <p:sp>
        <p:nvSpPr>
          <p:cNvPr id="7" name="Text Box 127"/>
          <p:cNvSpPr txBox="1">
            <a:spLocks noChangeArrowheads="1"/>
          </p:cNvSpPr>
          <p:nvPr/>
        </p:nvSpPr>
        <p:spPr bwMode="auto">
          <a:xfrm>
            <a:off x="685800" y="1383814"/>
            <a:ext cx="7772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514350" indent="-514350">
              <a:buFont typeface="+mj-lt"/>
              <a:buAutoNum type="arabicPeriod"/>
              <a:defRPr/>
            </a:pPr>
            <a:r>
              <a:rPr lang="en-US" sz="2800" dirty="0" smtClean="0">
                <a:latin typeface="Garamond"/>
                <a:cs typeface="Garamond"/>
              </a:rPr>
              <a:t>A power spectrum estimation framework that fully propagates error </a:t>
            </a:r>
            <a:r>
              <a:rPr lang="en-US" sz="2800" dirty="0" err="1" smtClean="0">
                <a:latin typeface="Garamond"/>
                <a:cs typeface="Garamond"/>
              </a:rPr>
              <a:t>covariances</a:t>
            </a:r>
            <a:r>
              <a:rPr lang="en-US" sz="2800" dirty="0" smtClean="0">
                <a:latin typeface="Garamond"/>
                <a:cs typeface="Garamond"/>
              </a:rPr>
              <a:t>.</a:t>
            </a:r>
          </a:p>
          <a:p>
            <a:pPr marL="971550" lvl="1" indent="-514350">
              <a:buFont typeface="Arial"/>
              <a:buChar char="•"/>
              <a:defRPr/>
            </a:pPr>
            <a:r>
              <a:rPr lang="en-US" sz="2800" dirty="0" smtClean="0">
                <a:latin typeface="Garamond"/>
                <a:cs typeface="Garamond"/>
              </a:rPr>
              <a:t>Window functions.</a:t>
            </a:r>
          </a:p>
          <a:p>
            <a:pPr marL="971550" lvl="1" indent="-514350">
              <a:buFont typeface="Arial"/>
              <a:buChar char="•"/>
              <a:defRPr/>
            </a:pPr>
            <a:r>
              <a:rPr lang="en-US" sz="2800" dirty="0" smtClean="0">
                <a:latin typeface="Garamond"/>
                <a:cs typeface="Garamond"/>
              </a:rPr>
              <a:t>Covariant errors.</a:t>
            </a:r>
          </a:p>
          <a:p>
            <a:pPr marL="971550" lvl="1" indent="-514350">
              <a:buFont typeface="Arial"/>
              <a:buChar char="•"/>
              <a:defRPr/>
            </a:pPr>
            <a:endParaRPr lang="en-US" sz="2800" dirty="0">
              <a:latin typeface="Garamond"/>
              <a:cs typeface="Garamond"/>
            </a:endParaRPr>
          </a:p>
        </p:txBody>
      </p:sp>
    </p:spTree>
    <p:extLst>
      <p:ext uri="{BB962C8B-B14F-4D97-AF65-F5344CB8AC3E}">
        <p14:creationId xmlns:p14="http://schemas.microsoft.com/office/powerpoint/2010/main" val="11246442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34440" y="4237856"/>
            <a:ext cx="6974840" cy="802138"/>
          </a:xfrm>
          <a:prstGeom prst="rect">
            <a:avLst/>
          </a:prstGeom>
        </p:spPr>
      </p:pic>
      <p:sp>
        <p:nvSpPr>
          <p:cNvPr id="7" name="Text Box 127"/>
          <p:cNvSpPr txBox="1">
            <a:spLocks noChangeArrowheads="1"/>
          </p:cNvSpPr>
          <p:nvPr/>
        </p:nvSpPr>
        <p:spPr bwMode="auto">
          <a:xfrm>
            <a:off x="685800" y="1383814"/>
            <a:ext cx="8133080" cy="310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514350" indent="-514350">
              <a:buFont typeface="+mj-lt"/>
              <a:buAutoNum type="arabicPeriod"/>
              <a:defRPr/>
            </a:pPr>
            <a:r>
              <a:rPr lang="en-US" sz="2800" dirty="0" smtClean="0">
                <a:solidFill>
                  <a:schemeClr val="bg1">
                    <a:lumMod val="85000"/>
                  </a:schemeClr>
                </a:solidFill>
                <a:latin typeface="Garamond"/>
                <a:cs typeface="Garamond"/>
              </a:rPr>
              <a:t>A power spectrum estimation framework that fully propagates error </a:t>
            </a:r>
            <a:r>
              <a:rPr lang="en-US" sz="2800" dirty="0" err="1" smtClean="0">
                <a:solidFill>
                  <a:schemeClr val="bg1">
                    <a:lumMod val="85000"/>
                  </a:schemeClr>
                </a:solidFill>
                <a:latin typeface="Garamond"/>
                <a:cs typeface="Garamond"/>
              </a:rPr>
              <a:t>covariances</a:t>
            </a:r>
            <a:r>
              <a:rPr lang="en-US" sz="2800" dirty="0" smtClean="0">
                <a:solidFill>
                  <a:schemeClr val="bg1">
                    <a:lumMod val="85000"/>
                  </a:schemeClr>
                </a:solidFill>
                <a:latin typeface="Garamond"/>
                <a:cs typeface="Garamond"/>
              </a:rPr>
              <a:t>.</a:t>
            </a:r>
          </a:p>
          <a:p>
            <a:pPr marL="971550" lvl="1" indent="-514350">
              <a:buFont typeface="Arial"/>
              <a:buChar char="•"/>
              <a:defRPr/>
            </a:pPr>
            <a:r>
              <a:rPr lang="en-US" sz="2800" dirty="0" smtClean="0">
                <a:solidFill>
                  <a:schemeClr val="bg1">
                    <a:lumMod val="85000"/>
                  </a:schemeClr>
                </a:solidFill>
                <a:latin typeface="Garamond"/>
                <a:cs typeface="Garamond"/>
              </a:rPr>
              <a:t>Window functions.</a:t>
            </a:r>
          </a:p>
          <a:p>
            <a:pPr marL="971550" lvl="1" indent="-514350">
              <a:buFont typeface="Arial"/>
              <a:buChar char="•"/>
              <a:defRPr/>
            </a:pPr>
            <a:r>
              <a:rPr lang="en-US" sz="2800" dirty="0" smtClean="0">
                <a:solidFill>
                  <a:schemeClr val="bg1">
                    <a:lumMod val="85000"/>
                  </a:schemeClr>
                </a:solidFill>
                <a:latin typeface="Garamond"/>
                <a:cs typeface="Garamond"/>
              </a:rPr>
              <a:t>Covariant errors.</a:t>
            </a:r>
          </a:p>
          <a:p>
            <a:pPr marL="514350" indent="-514350">
              <a:buFont typeface="+mj-lt"/>
              <a:buAutoNum type="arabicPeriod"/>
              <a:defRPr/>
            </a:pPr>
            <a:r>
              <a:rPr lang="en-US" sz="2800" dirty="0" smtClean="0">
                <a:latin typeface="Garamond"/>
                <a:cs typeface="Garamond"/>
              </a:rPr>
              <a:t>A good foreground model including error </a:t>
            </a:r>
            <a:r>
              <a:rPr lang="en-US" sz="2800" dirty="0" err="1" smtClean="0">
                <a:latin typeface="Garamond"/>
                <a:cs typeface="Garamond"/>
              </a:rPr>
              <a:t>covariances</a:t>
            </a:r>
            <a:r>
              <a:rPr lang="en-US" sz="2800" dirty="0">
                <a:latin typeface="Garamond"/>
                <a:cs typeface="Garamond"/>
              </a:rPr>
              <a:t> </a:t>
            </a:r>
            <a:r>
              <a:rPr lang="en-US" sz="2800" dirty="0" smtClean="0">
                <a:latin typeface="Garamond"/>
                <a:cs typeface="Garamond"/>
              </a:rPr>
              <a:t>(see, e.g., </a:t>
            </a:r>
            <a:r>
              <a:rPr lang="en-US" sz="2800" dirty="0" err="1" smtClean="0">
                <a:latin typeface="Garamond"/>
                <a:cs typeface="Garamond"/>
              </a:rPr>
              <a:t>Trott</a:t>
            </a:r>
            <a:r>
              <a:rPr lang="en-US" sz="2800" dirty="0" smtClean="0">
                <a:latin typeface="Garamond"/>
                <a:cs typeface="Garamond"/>
              </a:rPr>
              <a:t> et al. 2012, </a:t>
            </a:r>
            <a:r>
              <a:rPr lang="en-US" sz="2800" dirty="0" err="1" smtClean="0">
                <a:latin typeface="Garamond"/>
                <a:cs typeface="Garamond"/>
              </a:rPr>
              <a:t>ApJ</a:t>
            </a:r>
            <a:r>
              <a:rPr lang="en-US" sz="2800" dirty="0" smtClean="0">
                <a:latin typeface="Garamond"/>
                <a:cs typeface="Garamond"/>
              </a:rPr>
              <a:t> 757, 101).</a:t>
            </a:r>
          </a:p>
          <a:p>
            <a:pPr marL="971550" lvl="1" indent="-514350">
              <a:buFont typeface="Arial"/>
              <a:buChar char="•"/>
              <a:defRPr/>
            </a:pPr>
            <a:endParaRPr lang="en-US" sz="2800" dirty="0">
              <a:latin typeface="Garamond"/>
              <a:cs typeface="Garamond"/>
            </a:endParaRPr>
          </a:p>
        </p:txBody>
      </p:sp>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Ingredients for foreground mitigation</a:t>
            </a:r>
            <a:endParaRPr lang="en-US" dirty="0">
              <a:latin typeface="Garamond"/>
              <a:cs typeface="Garamond"/>
            </a:endParaRPr>
          </a:p>
        </p:txBody>
      </p:sp>
      <p:sp>
        <p:nvSpPr>
          <p:cNvPr id="6" name="Text Box 127"/>
          <p:cNvSpPr txBox="1">
            <a:spLocks noChangeArrowheads="1"/>
          </p:cNvSpPr>
          <p:nvPr/>
        </p:nvSpPr>
        <p:spPr bwMode="auto">
          <a:xfrm>
            <a:off x="1386137" y="5311004"/>
            <a:ext cx="2368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Foreground model</a:t>
            </a:r>
            <a:endParaRPr lang="en-US" sz="3600" dirty="0">
              <a:latin typeface="Garamond"/>
              <a:cs typeface="Garamond"/>
            </a:endParaRPr>
          </a:p>
        </p:txBody>
      </p:sp>
      <p:cxnSp>
        <p:nvCxnSpPr>
          <p:cNvPr id="8" name="Straight Arrow Connector 7"/>
          <p:cNvCxnSpPr/>
          <p:nvPr/>
        </p:nvCxnSpPr>
        <p:spPr>
          <a:xfrm flipV="1">
            <a:off x="5339783" y="4785360"/>
            <a:ext cx="0" cy="722498"/>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 Box 127"/>
          <p:cNvSpPr txBox="1">
            <a:spLocks noChangeArrowheads="1"/>
          </p:cNvSpPr>
          <p:nvPr/>
        </p:nvSpPr>
        <p:spPr bwMode="auto">
          <a:xfrm>
            <a:off x="4155440" y="5311004"/>
            <a:ext cx="236868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Model uncertainty</a:t>
            </a:r>
            <a:endParaRPr lang="en-US" sz="3600" dirty="0">
              <a:latin typeface="Garamond"/>
              <a:cs typeface="Garamond"/>
            </a:endParaRPr>
          </a:p>
        </p:txBody>
      </p:sp>
      <p:cxnSp>
        <p:nvCxnSpPr>
          <p:cNvPr id="10" name="Straight Arrow Connector 9"/>
          <p:cNvCxnSpPr/>
          <p:nvPr/>
        </p:nvCxnSpPr>
        <p:spPr>
          <a:xfrm flipV="1">
            <a:off x="2570480" y="4785360"/>
            <a:ext cx="782320" cy="722498"/>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1578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7"/>
          <p:cNvSpPr txBox="1">
            <a:spLocks noChangeArrowheads="1"/>
          </p:cNvSpPr>
          <p:nvPr/>
        </p:nvSpPr>
        <p:spPr bwMode="auto">
          <a:xfrm>
            <a:off x="685800" y="1383814"/>
            <a:ext cx="81330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514350" indent="-514350">
              <a:buFont typeface="+mj-lt"/>
              <a:buAutoNum type="arabicPeriod"/>
              <a:defRPr/>
            </a:pPr>
            <a:r>
              <a:rPr lang="en-US" sz="2800" dirty="0" smtClean="0">
                <a:solidFill>
                  <a:schemeClr val="bg1">
                    <a:lumMod val="85000"/>
                  </a:schemeClr>
                </a:solidFill>
                <a:latin typeface="Garamond"/>
                <a:cs typeface="Garamond"/>
              </a:rPr>
              <a:t>A power spectrum estimation framework that fully propagates error </a:t>
            </a:r>
            <a:r>
              <a:rPr lang="en-US" sz="2800" dirty="0" err="1" smtClean="0">
                <a:solidFill>
                  <a:schemeClr val="bg1">
                    <a:lumMod val="85000"/>
                  </a:schemeClr>
                </a:solidFill>
                <a:latin typeface="Garamond"/>
                <a:cs typeface="Garamond"/>
              </a:rPr>
              <a:t>covariances</a:t>
            </a:r>
            <a:r>
              <a:rPr lang="en-US" sz="2800" dirty="0" smtClean="0">
                <a:solidFill>
                  <a:schemeClr val="bg1">
                    <a:lumMod val="85000"/>
                  </a:schemeClr>
                </a:solidFill>
                <a:latin typeface="Garamond"/>
                <a:cs typeface="Garamond"/>
              </a:rPr>
              <a:t>.</a:t>
            </a:r>
          </a:p>
          <a:p>
            <a:pPr marL="971550" lvl="1" indent="-514350">
              <a:buFont typeface="Arial"/>
              <a:buChar char="•"/>
              <a:defRPr/>
            </a:pPr>
            <a:r>
              <a:rPr lang="en-US" sz="2800" dirty="0" smtClean="0">
                <a:solidFill>
                  <a:schemeClr val="bg1">
                    <a:lumMod val="85000"/>
                  </a:schemeClr>
                </a:solidFill>
                <a:latin typeface="Garamond"/>
                <a:cs typeface="Garamond"/>
              </a:rPr>
              <a:t>Window functions.</a:t>
            </a:r>
          </a:p>
          <a:p>
            <a:pPr marL="971550" lvl="1" indent="-514350">
              <a:buFont typeface="Arial"/>
              <a:buChar char="•"/>
              <a:defRPr/>
            </a:pPr>
            <a:r>
              <a:rPr lang="en-US" sz="2800" dirty="0" smtClean="0">
                <a:solidFill>
                  <a:schemeClr val="bg1">
                    <a:lumMod val="85000"/>
                  </a:schemeClr>
                </a:solidFill>
                <a:latin typeface="Garamond"/>
                <a:cs typeface="Garamond"/>
              </a:rPr>
              <a:t>Covariant errors.</a:t>
            </a:r>
          </a:p>
          <a:p>
            <a:pPr marL="514350" indent="-514350">
              <a:buFont typeface="+mj-lt"/>
              <a:buAutoNum type="arabicPeriod"/>
              <a:defRPr/>
            </a:pPr>
            <a:r>
              <a:rPr lang="en-US" sz="2800" dirty="0" smtClean="0">
                <a:solidFill>
                  <a:srgbClr val="D9D9D9"/>
                </a:solidFill>
                <a:latin typeface="Garamond"/>
                <a:cs typeface="Garamond"/>
              </a:rPr>
              <a:t>A good foreground model including error </a:t>
            </a:r>
            <a:r>
              <a:rPr lang="en-US" sz="2800" dirty="0" err="1" smtClean="0">
                <a:solidFill>
                  <a:srgbClr val="D9D9D9"/>
                </a:solidFill>
                <a:latin typeface="Garamond"/>
                <a:cs typeface="Garamond"/>
              </a:rPr>
              <a:t>covariances</a:t>
            </a:r>
            <a:r>
              <a:rPr lang="en-US" sz="2800" dirty="0">
                <a:solidFill>
                  <a:srgbClr val="D9D9D9"/>
                </a:solidFill>
                <a:latin typeface="Garamond"/>
                <a:cs typeface="Garamond"/>
              </a:rPr>
              <a:t> </a:t>
            </a:r>
            <a:r>
              <a:rPr lang="en-US" sz="2800" dirty="0" smtClean="0">
                <a:solidFill>
                  <a:srgbClr val="D9D9D9"/>
                </a:solidFill>
                <a:latin typeface="Garamond"/>
                <a:cs typeface="Garamond"/>
              </a:rPr>
              <a:t>(see, e.g., </a:t>
            </a:r>
            <a:r>
              <a:rPr lang="en-US" sz="2800" dirty="0" err="1" smtClean="0">
                <a:solidFill>
                  <a:srgbClr val="D9D9D9"/>
                </a:solidFill>
                <a:latin typeface="Garamond"/>
                <a:cs typeface="Garamond"/>
              </a:rPr>
              <a:t>Trott</a:t>
            </a:r>
            <a:r>
              <a:rPr lang="en-US" sz="2800" dirty="0" smtClean="0">
                <a:solidFill>
                  <a:srgbClr val="D9D9D9"/>
                </a:solidFill>
                <a:latin typeface="Garamond"/>
                <a:cs typeface="Garamond"/>
              </a:rPr>
              <a:t> et al. 2012, </a:t>
            </a:r>
            <a:r>
              <a:rPr lang="en-US" sz="2800" dirty="0" err="1" smtClean="0">
                <a:solidFill>
                  <a:srgbClr val="D9D9D9"/>
                </a:solidFill>
                <a:latin typeface="Garamond"/>
                <a:cs typeface="Garamond"/>
              </a:rPr>
              <a:t>ApJ</a:t>
            </a:r>
            <a:r>
              <a:rPr lang="en-US" sz="2800" dirty="0" smtClean="0">
                <a:solidFill>
                  <a:srgbClr val="D9D9D9"/>
                </a:solidFill>
                <a:latin typeface="Garamond"/>
                <a:cs typeface="Garamond"/>
              </a:rPr>
              <a:t> 757, 101).</a:t>
            </a:r>
          </a:p>
          <a:p>
            <a:pPr marL="514350" indent="-514350">
              <a:buFont typeface="+mj-lt"/>
              <a:buAutoNum type="arabicPeriod"/>
              <a:defRPr/>
            </a:pPr>
            <a:r>
              <a:rPr lang="en-US" sz="2800" dirty="0" smtClean="0">
                <a:latin typeface="Garamond"/>
                <a:cs typeface="Garamond"/>
              </a:rPr>
              <a:t>A method for propagating foreground properties through instrumental effects (e.g. chromatic beams).</a:t>
            </a:r>
          </a:p>
          <a:p>
            <a:pPr marL="971550" lvl="1" indent="-514350">
              <a:buFont typeface="Arial"/>
              <a:buChar char="•"/>
              <a:defRPr/>
            </a:pPr>
            <a:endParaRPr lang="en-US" sz="2800" dirty="0">
              <a:latin typeface="Garamond"/>
              <a:cs typeface="Garamond"/>
            </a:endParaRPr>
          </a:p>
        </p:txBody>
      </p:sp>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Ingredients for foreground mitigation</a:t>
            </a:r>
            <a:endParaRPr lang="en-US" dirty="0">
              <a:latin typeface="Garamond"/>
              <a:cs typeface="Garamond"/>
            </a:endParaRPr>
          </a:p>
        </p:txBody>
      </p:sp>
    </p:spTree>
    <p:extLst>
      <p:ext uri="{BB962C8B-B14F-4D97-AF65-F5344CB8AC3E}">
        <p14:creationId xmlns:p14="http://schemas.microsoft.com/office/powerpoint/2010/main" val="38926712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sicWedg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2310" y="365758"/>
            <a:ext cx="5871382" cy="5709919"/>
          </a:xfrm>
          <a:prstGeom prst="rect">
            <a:avLst/>
          </a:prstGeom>
        </p:spPr>
      </p:pic>
      <p:pic>
        <p:nvPicPr>
          <p:cNvPr id="4" name="Picture 3"/>
          <p:cNvPicPr>
            <a:picLocks noChangeAspect="1"/>
          </p:cNvPicPr>
          <p:nvPr/>
        </p:nvPicPr>
        <p:blipFill>
          <a:blip r:embed="rId4"/>
          <a:stretch>
            <a:fillRect/>
          </a:stretch>
        </p:blipFill>
        <p:spPr>
          <a:xfrm rot="16200000">
            <a:off x="180657" y="2937144"/>
            <a:ext cx="1696720" cy="631557"/>
          </a:xfrm>
          <a:prstGeom prst="rect">
            <a:avLst/>
          </a:prstGeom>
        </p:spPr>
      </p:pic>
      <p:pic>
        <p:nvPicPr>
          <p:cNvPr id="5" name="Picture 4"/>
          <p:cNvPicPr>
            <a:picLocks noChangeAspect="1"/>
          </p:cNvPicPr>
          <p:nvPr/>
        </p:nvPicPr>
        <p:blipFill>
          <a:blip r:embed="rId5"/>
          <a:stretch>
            <a:fillRect/>
          </a:stretch>
        </p:blipFill>
        <p:spPr>
          <a:xfrm>
            <a:off x="3764280" y="6141607"/>
            <a:ext cx="1941802" cy="716393"/>
          </a:xfrm>
          <a:prstGeom prst="rect">
            <a:avLst/>
          </a:prstGeom>
        </p:spPr>
      </p:pic>
      <p:sp>
        <p:nvSpPr>
          <p:cNvPr id="6" name="Rectangle 5"/>
          <p:cNvSpPr/>
          <p:nvPr/>
        </p:nvSpPr>
        <p:spPr>
          <a:xfrm>
            <a:off x="1717040" y="5902960"/>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1274315" y="3160634"/>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Box 127"/>
          <p:cNvSpPr txBox="1">
            <a:spLocks noChangeArrowheads="1"/>
          </p:cNvSpPr>
          <p:nvPr/>
        </p:nvSpPr>
        <p:spPr bwMode="auto">
          <a:xfrm>
            <a:off x="65249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9" name="Text Box 127"/>
          <p:cNvSpPr txBox="1">
            <a:spLocks noChangeArrowheads="1"/>
          </p:cNvSpPr>
          <p:nvPr/>
        </p:nvSpPr>
        <p:spPr bwMode="auto">
          <a:xfrm>
            <a:off x="30197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10" name="Text Box 127"/>
          <p:cNvSpPr txBox="1">
            <a:spLocks noChangeArrowheads="1"/>
          </p:cNvSpPr>
          <p:nvPr/>
        </p:nvSpPr>
        <p:spPr bwMode="auto">
          <a:xfrm>
            <a:off x="1305794" y="55524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11" name="Text Box 127"/>
          <p:cNvSpPr txBox="1">
            <a:spLocks noChangeArrowheads="1"/>
          </p:cNvSpPr>
          <p:nvPr/>
        </p:nvSpPr>
        <p:spPr bwMode="auto">
          <a:xfrm>
            <a:off x="1324475" y="292102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12" name="Text Box 127"/>
          <p:cNvSpPr txBox="1">
            <a:spLocks noChangeArrowheads="1"/>
          </p:cNvSpPr>
          <p:nvPr/>
        </p:nvSpPr>
        <p:spPr bwMode="auto">
          <a:xfrm>
            <a:off x="1344795" y="335278"/>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13" name="Picture 12" descr="colorb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233680"/>
            <a:ext cx="569664" cy="5842000"/>
          </a:xfrm>
          <a:prstGeom prst="rect">
            <a:avLst/>
          </a:prstGeom>
        </p:spPr>
      </p:pic>
      <p:sp>
        <p:nvSpPr>
          <p:cNvPr id="14" name="Text Box 127"/>
          <p:cNvSpPr txBox="1">
            <a:spLocks noChangeArrowheads="1"/>
          </p:cNvSpPr>
          <p:nvPr/>
        </p:nvSpPr>
        <p:spPr bwMode="auto">
          <a:xfrm>
            <a:off x="8138160" y="104150"/>
            <a:ext cx="74449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sp>
        <p:nvSpPr>
          <p:cNvPr id="15" name="Rectangle 14"/>
          <p:cNvSpPr/>
          <p:nvPr/>
        </p:nvSpPr>
        <p:spPr>
          <a:xfrm>
            <a:off x="8138160" y="102616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127"/>
          <p:cNvSpPr txBox="1">
            <a:spLocks noChangeArrowheads="1"/>
          </p:cNvSpPr>
          <p:nvPr/>
        </p:nvSpPr>
        <p:spPr bwMode="auto">
          <a:xfrm>
            <a:off x="8138160" y="2761010"/>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-50</a:t>
            </a:r>
            <a:endParaRPr lang="en-US" sz="2800" dirty="0">
              <a:latin typeface="Garamond"/>
              <a:cs typeface="Garamond"/>
            </a:endParaRPr>
          </a:p>
        </p:txBody>
      </p:sp>
      <p:sp>
        <p:nvSpPr>
          <p:cNvPr id="17" name="Text Box 127"/>
          <p:cNvSpPr txBox="1">
            <a:spLocks noChangeArrowheads="1"/>
          </p:cNvSpPr>
          <p:nvPr/>
        </p:nvSpPr>
        <p:spPr bwMode="auto">
          <a:xfrm>
            <a:off x="8138160" y="5552460"/>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-100</a:t>
            </a:r>
            <a:endParaRPr lang="en-US" sz="2800" dirty="0">
              <a:latin typeface="Garamond"/>
              <a:cs typeface="Garamond"/>
            </a:endParaRPr>
          </a:p>
        </p:txBody>
      </p:sp>
      <p:sp>
        <p:nvSpPr>
          <p:cNvPr id="18"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Tree>
    <p:extLst>
      <p:ext uri="{BB962C8B-B14F-4D97-AF65-F5344CB8AC3E}">
        <p14:creationId xmlns:p14="http://schemas.microsoft.com/office/powerpoint/2010/main" val="9720240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 y="201051"/>
            <a:ext cx="8483600" cy="977510"/>
          </a:xfrm>
        </p:spPr>
        <p:txBody>
          <a:bodyPr>
            <a:noAutofit/>
          </a:bodyPr>
          <a:lstStyle/>
          <a:p>
            <a:r>
              <a:rPr lang="en-US" dirty="0" smtClean="0">
                <a:latin typeface="Garamond"/>
                <a:cs typeface="Garamond"/>
              </a:rPr>
              <a:t>Ingredients for foreground mitigation</a:t>
            </a:r>
            <a:endParaRPr lang="en-US" dirty="0">
              <a:latin typeface="Garamond"/>
              <a:cs typeface="Garamond"/>
            </a:endParaRPr>
          </a:p>
        </p:txBody>
      </p:sp>
      <p:sp>
        <p:nvSpPr>
          <p:cNvPr id="5" name="Text Box 127"/>
          <p:cNvSpPr txBox="1">
            <a:spLocks noChangeArrowheads="1"/>
          </p:cNvSpPr>
          <p:nvPr/>
        </p:nvSpPr>
        <p:spPr bwMode="auto">
          <a:xfrm>
            <a:off x="685800" y="1383814"/>
            <a:ext cx="81330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514350" indent="-514350">
              <a:buFont typeface="+mj-lt"/>
              <a:buAutoNum type="arabicPeriod"/>
              <a:defRPr/>
            </a:pPr>
            <a:r>
              <a:rPr lang="en-US" sz="2800" dirty="0" smtClean="0">
                <a:solidFill>
                  <a:srgbClr val="000000"/>
                </a:solidFill>
                <a:latin typeface="Garamond"/>
                <a:cs typeface="Garamond"/>
              </a:rPr>
              <a:t>A power spectrum estimation framework that fully propagates error </a:t>
            </a:r>
            <a:r>
              <a:rPr lang="en-US" sz="2800" dirty="0" err="1" smtClean="0">
                <a:solidFill>
                  <a:srgbClr val="000000"/>
                </a:solidFill>
                <a:latin typeface="Garamond"/>
                <a:cs typeface="Garamond"/>
              </a:rPr>
              <a:t>covariances</a:t>
            </a:r>
            <a:r>
              <a:rPr lang="en-US" sz="2800" dirty="0" smtClean="0">
                <a:solidFill>
                  <a:srgbClr val="000000"/>
                </a:solidFill>
                <a:latin typeface="Garamond"/>
                <a:cs typeface="Garamond"/>
              </a:rPr>
              <a:t>.</a:t>
            </a:r>
          </a:p>
          <a:p>
            <a:pPr marL="971550" lvl="1" indent="-514350">
              <a:buFont typeface="Arial"/>
              <a:buChar char="•"/>
              <a:defRPr/>
            </a:pPr>
            <a:r>
              <a:rPr lang="en-US" sz="2800" dirty="0" smtClean="0">
                <a:solidFill>
                  <a:srgbClr val="000000"/>
                </a:solidFill>
                <a:latin typeface="Garamond"/>
                <a:cs typeface="Garamond"/>
              </a:rPr>
              <a:t>Window functions.</a:t>
            </a:r>
          </a:p>
          <a:p>
            <a:pPr marL="971550" lvl="1" indent="-514350">
              <a:buFont typeface="Arial"/>
              <a:buChar char="•"/>
              <a:defRPr/>
            </a:pPr>
            <a:r>
              <a:rPr lang="en-US" sz="2800" dirty="0" smtClean="0">
                <a:solidFill>
                  <a:srgbClr val="000000"/>
                </a:solidFill>
                <a:latin typeface="Garamond"/>
                <a:cs typeface="Garamond"/>
              </a:rPr>
              <a:t>Covariant errors.</a:t>
            </a:r>
          </a:p>
          <a:p>
            <a:pPr marL="514350" indent="-514350">
              <a:buFont typeface="+mj-lt"/>
              <a:buAutoNum type="arabicPeriod"/>
              <a:defRPr/>
            </a:pPr>
            <a:r>
              <a:rPr lang="en-US" sz="2800" dirty="0" smtClean="0">
                <a:solidFill>
                  <a:srgbClr val="000000"/>
                </a:solidFill>
                <a:latin typeface="Garamond"/>
                <a:cs typeface="Garamond"/>
              </a:rPr>
              <a:t>A good foreground model including error </a:t>
            </a:r>
            <a:r>
              <a:rPr lang="en-US" sz="2800" dirty="0" err="1" smtClean="0">
                <a:solidFill>
                  <a:srgbClr val="000000"/>
                </a:solidFill>
                <a:latin typeface="Garamond"/>
                <a:cs typeface="Garamond"/>
              </a:rPr>
              <a:t>covariances</a:t>
            </a:r>
            <a:r>
              <a:rPr lang="en-US" sz="2800" dirty="0">
                <a:solidFill>
                  <a:srgbClr val="000000"/>
                </a:solidFill>
                <a:latin typeface="Garamond"/>
                <a:cs typeface="Garamond"/>
              </a:rPr>
              <a:t> </a:t>
            </a:r>
            <a:r>
              <a:rPr lang="en-US" sz="2800" dirty="0" smtClean="0">
                <a:solidFill>
                  <a:srgbClr val="000000"/>
                </a:solidFill>
                <a:latin typeface="Garamond"/>
                <a:cs typeface="Garamond"/>
              </a:rPr>
              <a:t>(see, e.g., </a:t>
            </a:r>
            <a:r>
              <a:rPr lang="en-US" sz="2800" dirty="0" err="1" smtClean="0">
                <a:solidFill>
                  <a:srgbClr val="000000"/>
                </a:solidFill>
                <a:latin typeface="Garamond"/>
                <a:cs typeface="Garamond"/>
              </a:rPr>
              <a:t>Trott</a:t>
            </a:r>
            <a:r>
              <a:rPr lang="en-US" sz="2800" dirty="0" smtClean="0">
                <a:solidFill>
                  <a:srgbClr val="000000"/>
                </a:solidFill>
                <a:latin typeface="Garamond"/>
                <a:cs typeface="Garamond"/>
              </a:rPr>
              <a:t> et al. 2012, </a:t>
            </a:r>
            <a:r>
              <a:rPr lang="en-US" sz="2800" dirty="0" err="1" smtClean="0">
                <a:solidFill>
                  <a:srgbClr val="000000"/>
                </a:solidFill>
                <a:latin typeface="Garamond"/>
                <a:cs typeface="Garamond"/>
              </a:rPr>
              <a:t>ApJ</a:t>
            </a:r>
            <a:r>
              <a:rPr lang="en-US" sz="2800" dirty="0" smtClean="0">
                <a:solidFill>
                  <a:srgbClr val="000000"/>
                </a:solidFill>
                <a:latin typeface="Garamond"/>
                <a:cs typeface="Garamond"/>
              </a:rPr>
              <a:t> 757, 101).</a:t>
            </a:r>
          </a:p>
          <a:p>
            <a:pPr marL="514350" indent="-514350">
              <a:buFont typeface="+mj-lt"/>
              <a:buAutoNum type="arabicPeriod"/>
              <a:defRPr/>
            </a:pPr>
            <a:r>
              <a:rPr lang="en-US" sz="2800" dirty="0" smtClean="0">
                <a:latin typeface="Garamond"/>
                <a:cs typeface="Garamond"/>
              </a:rPr>
              <a:t>A method for propagating foreground properties through instrumental effects (e.g. chromatic beams).</a:t>
            </a:r>
          </a:p>
          <a:p>
            <a:pPr marL="971550" lvl="1" indent="-514350">
              <a:buFont typeface="Arial"/>
              <a:buChar char="•"/>
              <a:defRPr/>
            </a:pPr>
            <a:endParaRPr lang="en-US" sz="2800" dirty="0">
              <a:latin typeface="Garamond"/>
              <a:cs typeface="Garamond"/>
            </a:endParaRPr>
          </a:p>
        </p:txBody>
      </p:sp>
    </p:spTree>
    <p:extLst>
      <p:ext uri="{BB962C8B-B14F-4D97-AF65-F5344CB8AC3E}">
        <p14:creationId xmlns:p14="http://schemas.microsoft.com/office/powerpoint/2010/main" val="39434842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 y="2663416"/>
            <a:ext cx="8107680" cy="1470025"/>
          </a:xfrm>
        </p:spPr>
        <p:txBody>
          <a:bodyPr>
            <a:normAutofit fontScale="90000"/>
          </a:bodyPr>
          <a:lstStyle/>
          <a:p>
            <a:r>
              <a:rPr lang="en-US" sz="5400" dirty="0" smtClean="0">
                <a:latin typeface="Garamond"/>
                <a:cs typeface="Garamond"/>
              </a:rPr>
              <a:t>Foreground subtraction or foreground avoidance?</a:t>
            </a:r>
            <a:endParaRPr lang="en-US" sz="5400" dirty="0">
              <a:latin typeface="Garamond"/>
              <a:cs typeface="Garamond"/>
            </a:endParaRPr>
          </a:p>
        </p:txBody>
      </p:sp>
    </p:spTree>
    <p:extLst>
      <p:ext uri="{BB962C8B-B14F-4D97-AF65-F5344CB8AC3E}">
        <p14:creationId xmlns:p14="http://schemas.microsoft.com/office/powerpoint/2010/main" val="2125849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52549"/>
          <a:stretch/>
        </p:blipFill>
        <p:spPr>
          <a:xfrm>
            <a:off x="769350" y="1260799"/>
            <a:ext cx="7731760" cy="759680"/>
          </a:xfrm>
          <a:prstGeom prst="rect">
            <a:avLst/>
          </a:prstGeom>
        </p:spPr>
      </p:pic>
      <p:pic>
        <p:nvPicPr>
          <p:cNvPr id="11" name="Picture 10"/>
          <p:cNvPicPr>
            <a:picLocks noChangeAspect="1"/>
          </p:cNvPicPr>
          <p:nvPr/>
        </p:nvPicPr>
        <p:blipFill rotWithShape="1">
          <a:blip r:embed="rId3"/>
          <a:srcRect t="49061"/>
          <a:stretch/>
        </p:blipFill>
        <p:spPr>
          <a:xfrm>
            <a:off x="769350" y="4111684"/>
            <a:ext cx="7731760" cy="815521"/>
          </a:xfrm>
          <a:prstGeom prst="rect">
            <a:avLst/>
          </a:prstGeom>
        </p:spPr>
      </p:pic>
      <p:sp>
        <p:nvSpPr>
          <p:cNvPr id="12" name="Text Box 127"/>
          <p:cNvSpPr txBox="1">
            <a:spLocks noChangeArrowheads="1"/>
          </p:cNvSpPr>
          <p:nvPr/>
        </p:nvSpPr>
        <p:spPr bwMode="auto">
          <a:xfrm>
            <a:off x="484870" y="349220"/>
            <a:ext cx="31117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4800" dirty="0" smtClean="0">
                <a:latin typeface="Garamond"/>
                <a:cs typeface="Garamond"/>
              </a:rPr>
              <a:t>Subtraction</a:t>
            </a:r>
            <a:endParaRPr lang="en-US" sz="4800" dirty="0">
              <a:latin typeface="Garamond"/>
              <a:cs typeface="Garamond"/>
            </a:endParaRPr>
          </a:p>
        </p:txBody>
      </p:sp>
      <p:sp>
        <p:nvSpPr>
          <p:cNvPr id="13" name="Text Box 127"/>
          <p:cNvSpPr txBox="1">
            <a:spLocks noChangeArrowheads="1"/>
          </p:cNvSpPr>
          <p:nvPr/>
        </p:nvSpPr>
        <p:spPr bwMode="auto">
          <a:xfrm>
            <a:off x="484870" y="3280687"/>
            <a:ext cx="31117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4800" dirty="0" smtClean="0">
                <a:latin typeface="Garamond"/>
                <a:cs typeface="Garamond"/>
              </a:rPr>
              <a:t>Avoidance</a:t>
            </a:r>
            <a:endParaRPr lang="en-US" sz="4800" dirty="0">
              <a:latin typeface="Garamond"/>
              <a:cs typeface="Garamond"/>
            </a:endParaRPr>
          </a:p>
        </p:txBody>
      </p:sp>
      <p:sp>
        <p:nvSpPr>
          <p:cNvPr id="14" name="Text Box 127"/>
          <p:cNvSpPr txBox="1">
            <a:spLocks noChangeArrowheads="1"/>
          </p:cNvSpPr>
          <p:nvPr/>
        </p:nvSpPr>
        <p:spPr bwMode="auto">
          <a:xfrm>
            <a:off x="3088640" y="5293773"/>
            <a:ext cx="37896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Projection matrix, e.g. delay transform</a:t>
            </a:r>
            <a:endParaRPr lang="en-US" sz="3600" dirty="0">
              <a:latin typeface="Garamond"/>
              <a:cs typeface="Garamond"/>
            </a:endParaRPr>
          </a:p>
        </p:txBody>
      </p:sp>
      <p:cxnSp>
        <p:nvCxnSpPr>
          <p:cNvPr id="15" name="Straight Arrow Connector 14"/>
          <p:cNvCxnSpPr/>
          <p:nvPr/>
        </p:nvCxnSpPr>
        <p:spPr>
          <a:xfrm flipV="1">
            <a:off x="4968240" y="4747809"/>
            <a:ext cx="0" cy="722498"/>
          </a:xfrm>
          <a:prstGeom prst="straightConnector1">
            <a:avLst/>
          </a:prstGeom>
          <a:ln w="539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4235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errorRati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360" y="365758"/>
            <a:ext cx="5885286" cy="5723440"/>
          </a:xfrm>
          <a:prstGeom prst="rect">
            <a:avLst/>
          </a:prstGeom>
        </p:spPr>
      </p:pic>
      <p:pic>
        <p:nvPicPr>
          <p:cNvPr id="24" name="Picture 23"/>
          <p:cNvPicPr>
            <a:picLocks noChangeAspect="1"/>
          </p:cNvPicPr>
          <p:nvPr/>
        </p:nvPicPr>
        <p:blipFill>
          <a:blip r:embed="rId4"/>
          <a:stretch>
            <a:fillRect/>
          </a:stretch>
        </p:blipFill>
        <p:spPr>
          <a:xfrm rot="16200000">
            <a:off x="180657" y="2937144"/>
            <a:ext cx="1696720" cy="631557"/>
          </a:xfrm>
          <a:prstGeom prst="rect">
            <a:avLst/>
          </a:prstGeom>
        </p:spPr>
      </p:pic>
      <p:pic>
        <p:nvPicPr>
          <p:cNvPr id="25" name="Picture 24"/>
          <p:cNvPicPr>
            <a:picLocks noChangeAspect="1"/>
          </p:cNvPicPr>
          <p:nvPr/>
        </p:nvPicPr>
        <p:blipFill>
          <a:blip r:embed="rId5"/>
          <a:stretch>
            <a:fillRect/>
          </a:stretch>
        </p:blipFill>
        <p:spPr>
          <a:xfrm>
            <a:off x="3764280" y="6141607"/>
            <a:ext cx="1941802" cy="716393"/>
          </a:xfrm>
          <a:prstGeom prst="rect">
            <a:avLst/>
          </a:prstGeom>
        </p:spPr>
      </p:pic>
      <p:sp>
        <p:nvSpPr>
          <p:cNvPr id="26" name="Rectangle 25"/>
          <p:cNvSpPr/>
          <p:nvPr/>
        </p:nvSpPr>
        <p:spPr>
          <a:xfrm>
            <a:off x="1717040" y="5902960"/>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243835" y="3160634"/>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127"/>
          <p:cNvSpPr txBox="1">
            <a:spLocks noChangeArrowheads="1"/>
          </p:cNvSpPr>
          <p:nvPr/>
        </p:nvSpPr>
        <p:spPr bwMode="auto">
          <a:xfrm>
            <a:off x="65249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9" name="Text Box 127"/>
          <p:cNvSpPr txBox="1">
            <a:spLocks noChangeArrowheads="1"/>
          </p:cNvSpPr>
          <p:nvPr/>
        </p:nvSpPr>
        <p:spPr bwMode="auto">
          <a:xfrm>
            <a:off x="30197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30" name="Text Box 127"/>
          <p:cNvSpPr txBox="1">
            <a:spLocks noChangeArrowheads="1"/>
          </p:cNvSpPr>
          <p:nvPr/>
        </p:nvSpPr>
        <p:spPr bwMode="auto">
          <a:xfrm>
            <a:off x="1305794" y="55524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34" name="Picture 33" descr="colorb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233680"/>
            <a:ext cx="569664" cy="5842000"/>
          </a:xfrm>
          <a:prstGeom prst="rect">
            <a:avLst/>
          </a:prstGeom>
        </p:spPr>
      </p:pic>
      <p:sp>
        <p:nvSpPr>
          <p:cNvPr id="35" name="Text Box 127"/>
          <p:cNvSpPr txBox="1">
            <a:spLocks noChangeArrowheads="1"/>
          </p:cNvSpPr>
          <p:nvPr/>
        </p:nvSpPr>
        <p:spPr bwMode="auto">
          <a:xfrm>
            <a:off x="8107680" y="447040"/>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2.5</a:t>
            </a:r>
            <a:endParaRPr lang="en-US" sz="2800" dirty="0">
              <a:latin typeface="Garamond"/>
              <a:cs typeface="Garamond"/>
            </a:endParaRPr>
          </a:p>
        </p:txBody>
      </p:sp>
      <p:sp>
        <p:nvSpPr>
          <p:cNvPr id="39" name="Rectangle 38"/>
          <p:cNvSpPr/>
          <p:nvPr/>
        </p:nvSpPr>
        <p:spPr>
          <a:xfrm>
            <a:off x="8138160" y="102616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Box 127"/>
          <p:cNvSpPr txBox="1">
            <a:spLocks noChangeArrowheads="1"/>
          </p:cNvSpPr>
          <p:nvPr/>
        </p:nvSpPr>
        <p:spPr bwMode="auto">
          <a:xfrm>
            <a:off x="8107680" y="5552460"/>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2" name="Rectangle 1"/>
          <p:cNvSpPr/>
          <p:nvPr/>
        </p:nvSpPr>
        <p:spPr>
          <a:xfrm>
            <a:off x="2050284" y="447040"/>
            <a:ext cx="5325876" cy="53670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
        <p:nvSpPr>
          <p:cNvPr id="20" name="Text Box 127"/>
          <p:cNvSpPr txBox="1">
            <a:spLocks noChangeArrowheads="1"/>
          </p:cNvSpPr>
          <p:nvPr/>
        </p:nvSpPr>
        <p:spPr bwMode="auto">
          <a:xfrm>
            <a:off x="8117840" y="3518846"/>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4" name="Rectangle 3"/>
          <p:cNvSpPr/>
          <p:nvPr/>
        </p:nvSpPr>
        <p:spPr>
          <a:xfrm>
            <a:off x="8138160" y="233680"/>
            <a:ext cx="406400" cy="2133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127"/>
          <p:cNvSpPr txBox="1">
            <a:spLocks noChangeArrowheads="1"/>
          </p:cNvSpPr>
          <p:nvPr/>
        </p:nvSpPr>
        <p:spPr bwMode="auto">
          <a:xfrm>
            <a:off x="2532111" y="878818"/>
            <a:ext cx="2537729" cy="1323439"/>
          </a:xfrm>
          <a:prstGeom prst="rect">
            <a:avLst/>
          </a:prstGeom>
          <a:noFill/>
          <a:ln w="19050"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Error(avoid)</a:t>
            </a:r>
          </a:p>
          <a:p>
            <a:pPr algn="ctr">
              <a:defRPr/>
            </a:pPr>
            <a:endParaRPr lang="en-US" sz="400" dirty="0" smtClean="0">
              <a:latin typeface="Garamond"/>
              <a:cs typeface="Garamond"/>
            </a:endParaRPr>
          </a:p>
          <a:p>
            <a:pPr algn="ctr">
              <a:defRPr/>
            </a:pPr>
            <a:r>
              <a:rPr lang="en-US" sz="3600" dirty="0" smtClean="0">
                <a:latin typeface="Garamond"/>
                <a:cs typeface="Garamond"/>
              </a:rPr>
              <a:t>Error(sub)</a:t>
            </a:r>
          </a:p>
          <a:p>
            <a:pPr algn="ctr">
              <a:defRPr/>
            </a:pPr>
            <a:endParaRPr lang="en-US" sz="400" dirty="0">
              <a:latin typeface="Garamond"/>
              <a:cs typeface="Garamond"/>
            </a:endParaRPr>
          </a:p>
        </p:txBody>
      </p:sp>
      <p:cxnSp>
        <p:nvCxnSpPr>
          <p:cNvPr id="6" name="Straight Connector 5"/>
          <p:cNvCxnSpPr/>
          <p:nvPr/>
        </p:nvCxnSpPr>
        <p:spPr>
          <a:xfrm>
            <a:off x="2677160" y="1580583"/>
            <a:ext cx="225552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 Box 127"/>
          <p:cNvSpPr txBox="1">
            <a:spLocks noChangeArrowheads="1"/>
          </p:cNvSpPr>
          <p:nvPr/>
        </p:nvSpPr>
        <p:spPr bwMode="auto">
          <a:xfrm>
            <a:off x="1385435" y="272798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Tree>
    <p:extLst>
      <p:ext uri="{BB962C8B-B14F-4D97-AF65-F5344CB8AC3E}">
        <p14:creationId xmlns:p14="http://schemas.microsoft.com/office/powerpoint/2010/main" val="3578713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rrorRati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360" y="365758"/>
            <a:ext cx="5885286" cy="5723440"/>
          </a:xfrm>
          <a:prstGeom prst="rect">
            <a:avLst/>
          </a:prstGeom>
        </p:spPr>
      </p:pic>
      <p:pic>
        <p:nvPicPr>
          <p:cNvPr id="24" name="Picture 23"/>
          <p:cNvPicPr>
            <a:picLocks noChangeAspect="1"/>
          </p:cNvPicPr>
          <p:nvPr/>
        </p:nvPicPr>
        <p:blipFill>
          <a:blip r:embed="rId4"/>
          <a:stretch>
            <a:fillRect/>
          </a:stretch>
        </p:blipFill>
        <p:spPr>
          <a:xfrm rot="16200000">
            <a:off x="180657" y="2937144"/>
            <a:ext cx="1696720" cy="631557"/>
          </a:xfrm>
          <a:prstGeom prst="rect">
            <a:avLst/>
          </a:prstGeom>
        </p:spPr>
      </p:pic>
      <p:pic>
        <p:nvPicPr>
          <p:cNvPr id="25" name="Picture 24"/>
          <p:cNvPicPr>
            <a:picLocks noChangeAspect="1"/>
          </p:cNvPicPr>
          <p:nvPr/>
        </p:nvPicPr>
        <p:blipFill>
          <a:blip r:embed="rId5"/>
          <a:stretch>
            <a:fillRect/>
          </a:stretch>
        </p:blipFill>
        <p:spPr>
          <a:xfrm>
            <a:off x="3764280" y="6141607"/>
            <a:ext cx="1941802" cy="716393"/>
          </a:xfrm>
          <a:prstGeom prst="rect">
            <a:avLst/>
          </a:prstGeom>
        </p:spPr>
      </p:pic>
      <p:sp>
        <p:nvSpPr>
          <p:cNvPr id="26" name="Rectangle 25"/>
          <p:cNvSpPr/>
          <p:nvPr/>
        </p:nvSpPr>
        <p:spPr>
          <a:xfrm>
            <a:off x="1717040" y="5902960"/>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rot="16200000">
            <a:off x="-1243835" y="3160634"/>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 Box 127"/>
          <p:cNvSpPr txBox="1">
            <a:spLocks noChangeArrowheads="1"/>
          </p:cNvSpPr>
          <p:nvPr/>
        </p:nvSpPr>
        <p:spPr bwMode="auto">
          <a:xfrm>
            <a:off x="65249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9" name="Text Box 127"/>
          <p:cNvSpPr txBox="1">
            <a:spLocks noChangeArrowheads="1"/>
          </p:cNvSpPr>
          <p:nvPr/>
        </p:nvSpPr>
        <p:spPr bwMode="auto">
          <a:xfrm>
            <a:off x="3019790" y="581407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30" name="Text Box 127"/>
          <p:cNvSpPr txBox="1">
            <a:spLocks noChangeArrowheads="1"/>
          </p:cNvSpPr>
          <p:nvPr/>
        </p:nvSpPr>
        <p:spPr bwMode="auto">
          <a:xfrm>
            <a:off x="1305794" y="55524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31" name="Text Box 127"/>
          <p:cNvSpPr txBox="1">
            <a:spLocks noChangeArrowheads="1"/>
          </p:cNvSpPr>
          <p:nvPr/>
        </p:nvSpPr>
        <p:spPr bwMode="auto">
          <a:xfrm>
            <a:off x="1385435" y="272798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pic>
        <p:nvPicPr>
          <p:cNvPr id="34" name="Picture 33" descr="colorba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233680"/>
            <a:ext cx="569664" cy="5842000"/>
          </a:xfrm>
          <a:prstGeom prst="rect">
            <a:avLst/>
          </a:prstGeom>
        </p:spPr>
      </p:pic>
      <p:sp>
        <p:nvSpPr>
          <p:cNvPr id="35" name="Text Box 127"/>
          <p:cNvSpPr txBox="1">
            <a:spLocks noChangeArrowheads="1"/>
          </p:cNvSpPr>
          <p:nvPr/>
        </p:nvSpPr>
        <p:spPr bwMode="auto">
          <a:xfrm>
            <a:off x="8107680" y="447040"/>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2.5</a:t>
            </a:r>
            <a:endParaRPr lang="en-US" sz="2800" dirty="0">
              <a:latin typeface="Garamond"/>
              <a:cs typeface="Garamond"/>
            </a:endParaRPr>
          </a:p>
        </p:txBody>
      </p:sp>
      <p:sp>
        <p:nvSpPr>
          <p:cNvPr id="39" name="Rectangle 38"/>
          <p:cNvSpPr/>
          <p:nvPr/>
        </p:nvSpPr>
        <p:spPr>
          <a:xfrm>
            <a:off x="8138160" y="102616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 Box 127"/>
          <p:cNvSpPr txBox="1">
            <a:spLocks noChangeArrowheads="1"/>
          </p:cNvSpPr>
          <p:nvPr/>
        </p:nvSpPr>
        <p:spPr bwMode="auto">
          <a:xfrm>
            <a:off x="8107680" y="5552460"/>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18"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
        <p:nvSpPr>
          <p:cNvPr id="20" name="Text Box 127"/>
          <p:cNvSpPr txBox="1">
            <a:spLocks noChangeArrowheads="1"/>
          </p:cNvSpPr>
          <p:nvPr/>
        </p:nvSpPr>
        <p:spPr bwMode="auto">
          <a:xfrm>
            <a:off x="8117840" y="3518846"/>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4" name="Rectangle 3"/>
          <p:cNvSpPr/>
          <p:nvPr/>
        </p:nvSpPr>
        <p:spPr>
          <a:xfrm>
            <a:off x="8138160" y="233680"/>
            <a:ext cx="406400" cy="21336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127"/>
          <p:cNvSpPr txBox="1">
            <a:spLocks noChangeArrowheads="1"/>
          </p:cNvSpPr>
          <p:nvPr/>
        </p:nvSpPr>
        <p:spPr bwMode="auto">
          <a:xfrm>
            <a:off x="2532111" y="878818"/>
            <a:ext cx="2537729" cy="1323439"/>
          </a:xfrm>
          <a:prstGeom prst="rect">
            <a:avLst/>
          </a:prstGeom>
          <a:solidFill>
            <a:srgbClr val="FFFFFF"/>
          </a:solidFill>
          <a:ln w="19050" cmpd="sng">
            <a:solidFill>
              <a:srgbClr val="FF0000"/>
            </a:solidFill>
            <a:miter lim="800000"/>
            <a:headEnd/>
            <a:tailEnd/>
          </a:ln>
          <a:effectLst/>
          <a:extLst/>
        </p:spPr>
        <p:txBody>
          <a:bodyPr wrap="square">
            <a:spAutoFit/>
          </a:bodyPr>
          <a:lstStyle/>
          <a:p>
            <a:pPr algn="ctr">
              <a:defRPr/>
            </a:pPr>
            <a:r>
              <a:rPr lang="en-US" sz="3600" dirty="0" smtClean="0">
                <a:latin typeface="Garamond"/>
                <a:cs typeface="Garamond"/>
              </a:rPr>
              <a:t>Error(avoid)</a:t>
            </a:r>
          </a:p>
          <a:p>
            <a:pPr algn="ctr">
              <a:defRPr/>
            </a:pPr>
            <a:endParaRPr lang="en-US" sz="400" dirty="0" smtClean="0">
              <a:latin typeface="Garamond"/>
              <a:cs typeface="Garamond"/>
            </a:endParaRPr>
          </a:p>
          <a:p>
            <a:pPr algn="ctr">
              <a:defRPr/>
            </a:pPr>
            <a:r>
              <a:rPr lang="en-US" sz="3600" dirty="0" smtClean="0">
                <a:latin typeface="Garamond"/>
                <a:cs typeface="Garamond"/>
              </a:rPr>
              <a:t>Error(sub)</a:t>
            </a:r>
          </a:p>
          <a:p>
            <a:pPr algn="ctr">
              <a:defRPr/>
            </a:pPr>
            <a:endParaRPr lang="en-US" sz="400" dirty="0">
              <a:latin typeface="Garamond"/>
              <a:cs typeface="Garamond"/>
            </a:endParaRPr>
          </a:p>
        </p:txBody>
      </p:sp>
      <p:cxnSp>
        <p:nvCxnSpPr>
          <p:cNvPr id="6" name="Straight Connector 5"/>
          <p:cNvCxnSpPr/>
          <p:nvPr/>
        </p:nvCxnSpPr>
        <p:spPr>
          <a:xfrm>
            <a:off x="2677160" y="1580583"/>
            <a:ext cx="225552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2698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050"/>
            <a:ext cx="7772400" cy="1470025"/>
          </a:xfrm>
        </p:spPr>
        <p:txBody>
          <a:bodyPr>
            <a:noAutofit/>
          </a:bodyPr>
          <a:lstStyle/>
          <a:p>
            <a:r>
              <a:rPr lang="en-US" sz="4000" dirty="0" smtClean="0">
                <a:latin typeface="Garamond"/>
                <a:cs typeface="Garamond"/>
              </a:rPr>
              <a:t>The </a:t>
            </a:r>
            <a:r>
              <a:rPr lang="en-US" sz="4000" dirty="0" err="1" smtClean="0">
                <a:latin typeface="Garamond"/>
                <a:cs typeface="Garamond"/>
              </a:rPr>
              <a:t>redshifted</a:t>
            </a:r>
            <a:r>
              <a:rPr lang="en-US" sz="4000" dirty="0" smtClean="0">
                <a:latin typeface="Garamond"/>
                <a:cs typeface="Garamond"/>
              </a:rPr>
              <a:t> 21cm line is possibly our only direct probe of </a:t>
            </a:r>
            <a:r>
              <a:rPr lang="en-US" sz="4000" dirty="0" err="1" smtClean="0">
                <a:latin typeface="Garamond"/>
                <a:cs typeface="Garamond"/>
              </a:rPr>
              <a:t>reionization</a:t>
            </a:r>
            <a:r>
              <a:rPr lang="en-US" sz="4000" dirty="0" smtClean="0">
                <a:latin typeface="Garamond"/>
                <a:cs typeface="Garamond"/>
              </a:rPr>
              <a:t> and the dark ages</a:t>
            </a:r>
            <a:endParaRPr lang="en-US" sz="4000" dirty="0">
              <a:latin typeface="Garamond"/>
              <a:cs typeface="Garamond"/>
            </a:endParaRPr>
          </a:p>
        </p:txBody>
      </p:sp>
      <p:pic>
        <p:nvPicPr>
          <p:cNvPr id="5" name="Picture 4"/>
          <p:cNvPicPr>
            <a:picLocks noChangeAspect="1"/>
          </p:cNvPicPr>
          <p:nvPr/>
        </p:nvPicPr>
        <p:blipFill rotWithShape="1">
          <a:blip r:embed="rId3"/>
          <a:srcRect l="2071" t="10748" r="13963"/>
          <a:stretch/>
        </p:blipFill>
        <p:spPr>
          <a:xfrm>
            <a:off x="2007115" y="2143302"/>
            <a:ext cx="5310827" cy="4465212"/>
          </a:xfrm>
          <a:prstGeom prst="rect">
            <a:avLst/>
          </a:prstGeom>
        </p:spPr>
      </p:pic>
      <p:sp>
        <p:nvSpPr>
          <p:cNvPr id="6" name="Title 1"/>
          <p:cNvSpPr txBox="1">
            <a:spLocks/>
          </p:cNvSpPr>
          <p:nvPr/>
        </p:nvSpPr>
        <p:spPr>
          <a:xfrm rot="16200000">
            <a:off x="6106147" y="4354645"/>
            <a:ext cx="3453168" cy="567012"/>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Garamond"/>
                <a:cs typeface="Garamond"/>
              </a:rPr>
              <a:t>21cmFAST, </a:t>
            </a:r>
            <a:r>
              <a:rPr lang="en-US" sz="2800" dirty="0" err="1" smtClean="0">
                <a:latin typeface="Garamond"/>
                <a:cs typeface="Garamond"/>
              </a:rPr>
              <a:t>Mesinger</a:t>
            </a:r>
            <a:r>
              <a:rPr lang="en-US" sz="2800" dirty="0" smtClean="0">
                <a:latin typeface="Garamond"/>
                <a:cs typeface="Garamond"/>
              </a:rPr>
              <a:t> et al.</a:t>
            </a:r>
          </a:p>
        </p:txBody>
      </p:sp>
    </p:spTree>
    <p:extLst>
      <p:ext uri="{BB962C8B-B14F-4D97-AF65-F5344CB8AC3E}">
        <p14:creationId xmlns:p14="http://schemas.microsoft.com/office/powerpoint/2010/main" val="22220242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indowCompConsv.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918" y="1551930"/>
            <a:ext cx="3827682" cy="3784620"/>
          </a:xfrm>
          <a:prstGeom prst="rect">
            <a:avLst/>
          </a:prstGeom>
        </p:spPr>
      </p:pic>
      <p:sp>
        <p:nvSpPr>
          <p:cNvPr id="18"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pic>
        <p:nvPicPr>
          <p:cNvPr id="2" name="Picture 1" descr="windowCompOp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541" y="1551930"/>
            <a:ext cx="3827682" cy="3784620"/>
          </a:xfrm>
          <a:prstGeom prst="rect">
            <a:avLst/>
          </a:prstGeom>
        </p:spPr>
      </p:pic>
      <p:sp>
        <p:nvSpPr>
          <p:cNvPr id="7" name="Rectangle 6"/>
          <p:cNvSpPr/>
          <p:nvPr/>
        </p:nvSpPr>
        <p:spPr>
          <a:xfrm rot="16200000">
            <a:off x="-2199294" y="3076211"/>
            <a:ext cx="599440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rot="16200000">
            <a:off x="-263048" y="3160664"/>
            <a:ext cx="1696720" cy="631557"/>
          </a:xfrm>
          <a:prstGeom prst="rect">
            <a:avLst/>
          </a:prstGeom>
        </p:spPr>
      </p:pic>
      <p:sp>
        <p:nvSpPr>
          <p:cNvPr id="20" name="Rectangle 19"/>
          <p:cNvSpPr/>
          <p:nvPr/>
        </p:nvSpPr>
        <p:spPr>
          <a:xfrm rot="16200000">
            <a:off x="1872666" y="3299293"/>
            <a:ext cx="5994400" cy="26328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10540" y="5285750"/>
            <a:ext cx="7948979"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6"/>
          <a:stretch>
            <a:fillRect/>
          </a:stretch>
        </p:blipFill>
        <p:spPr>
          <a:xfrm>
            <a:off x="6050280" y="5285750"/>
            <a:ext cx="1941802" cy="716393"/>
          </a:xfrm>
          <a:prstGeom prst="rect">
            <a:avLst/>
          </a:prstGeom>
        </p:spPr>
      </p:pic>
      <p:pic>
        <p:nvPicPr>
          <p:cNvPr id="21" name="Picture 20"/>
          <p:cNvPicPr>
            <a:picLocks noChangeAspect="1"/>
          </p:cNvPicPr>
          <p:nvPr/>
        </p:nvPicPr>
        <p:blipFill>
          <a:blip r:embed="rId6"/>
          <a:stretch>
            <a:fillRect/>
          </a:stretch>
        </p:blipFill>
        <p:spPr>
          <a:xfrm>
            <a:off x="1986280" y="5285750"/>
            <a:ext cx="1941802" cy="716393"/>
          </a:xfrm>
          <a:prstGeom prst="rect">
            <a:avLst/>
          </a:prstGeom>
        </p:spPr>
      </p:pic>
      <p:sp>
        <p:nvSpPr>
          <p:cNvPr id="22" name="Text Box 127"/>
          <p:cNvSpPr txBox="1">
            <a:spLocks noChangeArrowheads="1"/>
          </p:cNvSpPr>
          <p:nvPr/>
        </p:nvSpPr>
        <p:spPr bwMode="auto">
          <a:xfrm>
            <a:off x="1439910" y="437515"/>
            <a:ext cx="31117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4800" dirty="0" smtClean="0">
                <a:latin typeface="Garamond"/>
                <a:cs typeface="Garamond"/>
              </a:rPr>
              <a:t>Subtraction</a:t>
            </a:r>
            <a:endParaRPr lang="en-US" sz="4800" dirty="0">
              <a:latin typeface="Garamond"/>
              <a:cs typeface="Garamond"/>
            </a:endParaRPr>
          </a:p>
        </p:txBody>
      </p:sp>
      <p:sp>
        <p:nvSpPr>
          <p:cNvPr id="23" name="Text Box 127"/>
          <p:cNvSpPr txBox="1">
            <a:spLocks noChangeArrowheads="1"/>
          </p:cNvSpPr>
          <p:nvPr/>
        </p:nvSpPr>
        <p:spPr bwMode="auto">
          <a:xfrm>
            <a:off x="5493750" y="437515"/>
            <a:ext cx="275617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4800" dirty="0" smtClean="0">
                <a:latin typeface="Garamond"/>
                <a:cs typeface="Garamond"/>
              </a:rPr>
              <a:t>Avoidance</a:t>
            </a:r>
            <a:endParaRPr lang="en-US" sz="4800" dirty="0">
              <a:latin typeface="Garamond"/>
              <a:cs typeface="Garamond"/>
            </a:endParaRPr>
          </a:p>
        </p:txBody>
      </p:sp>
    </p:spTree>
    <p:extLst>
      <p:ext uri="{BB962C8B-B14F-4D97-AF65-F5344CB8AC3E}">
        <p14:creationId xmlns:p14="http://schemas.microsoft.com/office/powerpoint/2010/main" val="198554564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WedgeConsv.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84" y="1398598"/>
            <a:ext cx="4892822" cy="4758269"/>
          </a:xfrm>
          <a:prstGeom prst="rect">
            <a:avLst/>
          </a:prstGeom>
        </p:spPr>
      </p:pic>
      <p:sp>
        <p:nvSpPr>
          <p:cNvPr id="22" name="Text Box 127"/>
          <p:cNvSpPr txBox="1">
            <a:spLocks noChangeArrowheads="1"/>
          </p:cNvSpPr>
          <p:nvPr/>
        </p:nvSpPr>
        <p:spPr bwMode="auto">
          <a:xfrm>
            <a:off x="269533" y="48172"/>
            <a:ext cx="85899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Leakage from </a:t>
            </a:r>
            <a:r>
              <a:rPr lang="en-US" sz="3600" dirty="0" err="1" smtClean="0">
                <a:latin typeface="Garamond"/>
                <a:cs typeface="Garamond"/>
              </a:rPr>
              <a:t>mismodeled</a:t>
            </a:r>
            <a:r>
              <a:rPr lang="en-US" sz="3600" dirty="0" smtClean="0">
                <a:latin typeface="Garamond"/>
                <a:cs typeface="Garamond"/>
              </a:rPr>
              <a:t> foregrounds more extended for subtraction than for avoidance</a:t>
            </a:r>
            <a:endParaRPr lang="en-US" sz="3600" dirty="0">
              <a:latin typeface="Garamond"/>
              <a:cs typeface="Garamond"/>
            </a:endParaRPr>
          </a:p>
        </p:txBody>
      </p:sp>
      <p:pic>
        <p:nvPicPr>
          <p:cNvPr id="14" name="Picture 13"/>
          <p:cNvPicPr>
            <a:picLocks noChangeAspect="1"/>
          </p:cNvPicPr>
          <p:nvPr/>
        </p:nvPicPr>
        <p:blipFill>
          <a:blip r:embed="rId4"/>
          <a:stretch>
            <a:fillRect/>
          </a:stretch>
        </p:blipFill>
        <p:spPr>
          <a:xfrm rot="16200000">
            <a:off x="346705" y="3520141"/>
            <a:ext cx="1696720" cy="631557"/>
          </a:xfrm>
          <a:prstGeom prst="rect">
            <a:avLst/>
          </a:prstGeom>
        </p:spPr>
      </p:pic>
      <p:sp>
        <p:nvSpPr>
          <p:cNvPr id="16" name="Rectangle 15"/>
          <p:cNvSpPr/>
          <p:nvPr/>
        </p:nvSpPr>
        <p:spPr>
          <a:xfrm>
            <a:off x="1717040" y="6007070"/>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6200000">
            <a:off x="-648064" y="3758184"/>
            <a:ext cx="515333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Box 127"/>
          <p:cNvSpPr txBox="1">
            <a:spLocks noChangeArrowheads="1"/>
          </p:cNvSpPr>
          <p:nvPr/>
        </p:nvSpPr>
        <p:spPr bwMode="auto">
          <a:xfrm>
            <a:off x="5962850" y="5855714"/>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6" name="Text Box 127"/>
          <p:cNvSpPr txBox="1">
            <a:spLocks noChangeArrowheads="1"/>
          </p:cNvSpPr>
          <p:nvPr/>
        </p:nvSpPr>
        <p:spPr bwMode="auto">
          <a:xfrm>
            <a:off x="1510844" y="5722497"/>
            <a:ext cx="755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7" name="Text Box 127"/>
          <p:cNvSpPr txBox="1">
            <a:spLocks noChangeArrowheads="1"/>
          </p:cNvSpPr>
          <p:nvPr/>
        </p:nvSpPr>
        <p:spPr bwMode="auto">
          <a:xfrm>
            <a:off x="1552996" y="3413706"/>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28" name="Text Box 127"/>
          <p:cNvSpPr txBox="1">
            <a:spLocks noChangeArrowheads="1"/>
          </p:cNvSpPr>
          <p:nvPr/>
        </p:nvSpPr>
        <p:spPr bwMode="auto">
          <a:xfrm>
            <a:off x="1584417" y="1202711"/>
            <a:ext cx="650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29" name="Picture 28" descr="colorb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5450" y="1583454"/>
            <a:ext cx="431954" cy="4429760"/>
          </a:xfrm>
          <a:prstGeom prst="rect">
            <a:avLst/>
          </a:prstGeom>
        </p:spPr>
      </p:pic>
      <p:sp>
        <p:nvSpPr>
          <p:cNvPr id="31" name="Rectangle 30"/>
          <p:cNvSpPr/>
          <p:nvPr/>
        </p:nvSpPr>
        <p:spPr>
          <a:xfrm>
            <a:off x="7355840" y="164592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Box 127"/>
          <p:cNvSpPr txBox="1">
            <a:spLocks noChangeArrowheads="1"/>
          </p:cNvSpPr>
          <p:nvPr/>
        </p:nvSpPr>
        <p:spPr bwMode="auto">
          <a:xfrm>
            <a:off x="7365328" y="3477507"/>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-50</a:t>
            </a:r>
            <a:endParaRPr lang="en-US" sz="2800" dirty="0">
              <a:latin typeface="Garamond"/>
              <a:cs typeface="Garamond"/>
            </a:endParaRPr>
          </a:p>
        </p:txBody>
      </p:sp>
      <p:sp>
        <p:nvSpPr>
          <p:cNvPr id="33" name="Text Box 127"/>
          <p:cNvSpPr txBox="1">
            <a:spLocks noChangeArrowheads="1"/>
          </p:cNvSpPr>
          <p:nvPr/>
        </p:nvSpPr>
        <p:spPr bwMode="auto">
          <a:xfrm>
            <a:off x="7370410" y="5540794"/>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-100</a:t>
            </a:r>
            <a:endParaRPr lang="en-US" sz="2800" dirty="0">
              <a:latin typeface="Garamond"/>
              <a:cs typeface="Garamond"/>
            </a:endParaRPr>
          </a:p>
        </p:txBody>
      </p:sp>
      <p:sp>
        <p:nvSpPr>
          <p:cNvPr id="35"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
        <p:nvSpPr>
          <p:cNvPr id="30" name="Text Box 127"/>
          <p:cNvSpPr txBox="1">
            <a:spLocks noChangeArrowheads="1"/>
          </p:cNvSpPr>
          <p:nvPr/>
        </p:nvSpPr>
        <p:spPr bwMode="auto">
          <a:xfrm>
            <a:off x="7360250" y="1336132"/>
            <a:ext cx="74449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sp>
        <p:nvSpPr>
          <p:cNvPr id="37" name="Text Box 127"/>
          <p:cNvSpPr txBox="1">
            <a:spLocks noChangeArrowheads="1"/>
          </p:cNvSpPr>
          <p:nvPr/>
        </p:nvSpPr>
        <p:spPr bwMode="auto">
          <a:xfrm>
            <a:off x="2633711" y="1645920"/>
            <a:ext cx="2537729" cy="707886"/>
          </a:xfrm>
          <a:prstGeom prst="rect">
            <a:avLst/>
          </a:prstGeom>
          <a:solidFill>
            <a:srgbClr val="FFFFFF"/>
          </a:solidFill>
          <a:ln w="19050" cmpd="sng">
            <a:solidFill>
              <a:schemeClr val="tx1"/>
            </a:solidFill>
            <a:miter lim="800000"/>
            <a:headEnd/>
            <a:tailEnd/>
          </a:ln>
          <a:effectLst/>
          <a:extLst/>
        </p:spPr>
        <p:txBody>
          <a:bodyPr wrap="square">
            <a:spAutoFit/>
          </a:bodyPr>
          <a:lstStyle/>
          <a:p>
            <a:pPr algn="ctr">
              <a:defRPr/>
            </a:pPr>
            <a:r>
              <a:rPr lang="en-US" sz="3600" dirty="0" smtClean="0">
                <a:latin typeface="Garamond"/>
                <a:cs typeface="Garamond"/>
              </a:rPr>
              <a:t>Avoidance</a:t>
            </a:r>
          </a:p>
          <a:p>
            <a:pPr algn="ctr">
              <a:defRPr/>
            </a:pPr>
            <a:endParaRPr lang="en-US" sz="400" dirty="0">
              <a:latin typeface="Garamond"/>
              <a:cs typeface="Garamond"/>
            </a:endParaRPr>
          </a:p>
        </p:txBody>
      </p:sp>
      <p:pic>
        <p:nvPicPr>
          <p:cNvPr id="15" name="Picture 14"/>
          <p:cNvPicPr>
            <a:picLocks noChangeAspect="1"/>
          </p:cNvPicPr>
          <p:nvPr/>
        </p:nvPicPr>
        <p:blipFill>
          <a:blip r:embed="rId6"/>
          <a:stretch>
            <a:fillRect/>
          </a:stretch>
        </p:blipFill>
        <p:spPr>
          <a:xfrm>
            <a:off x="3535257" y="6116623"/>
            <a:ext cx="1941802" cy="716393"/>
          </a:xfrm>
          <a:prstGeom prst="rect">
            <a:avLst/>
          </a:prstGeom>
        </p:spPr>
      </p:pic>
      <p:sp>
        <p:nvSpPr>
          <p:cNvPr id="25" name="Text Box 127"/>
          <p:cNvSpPr txBox="1">
            <a:spLocks noChangeArrowheads="1"/>
          </p:cNvSpPr>
          <p:nvPr/>
        </p:nvSpPr>
        <p:spPr bwMode="auto">
          <a:xfrm>
            <a:off x="3019790" y="5866125"/>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Tree>
    <p:extLst>
      <p:ext uri="{BB962C8B-B14F-4D97-AF65-F5344CB8AC3E}">
        <p14:creationId xmlns:p14="http://schemas.microsoft.com/office/powerpoint/2010/main" val="17771755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mpWedgeOp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84" y="1398598"/>
            <a:ext cx="4892822" cy="4758269"/>
          </a:xfrm>
          <a:prstGeom prst="rect">
            <a:avLst/>
          </a:prstGeom>
        </p:spPr>
      </p:pic>
      <p:sp>
        <p:nvSpPr>
          <p:cNvPr id="22" name="Text Box 127"/>
          <p:cNvSpPr txBox="1">
            <a:spLocks noChangeArrowheads="1"/>
          </p:cNvSpPr>
          <p:nvPr/>
        </p:nvSpPr>
        <p:spPr bwMode="auto">
          <a:xfrm>
            <a:off x="269533" y="48172"/>
            <a:ext cx="858998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3600" dirty="0" smtClean="0">
                <a:latin typeface="Garamond"/>
                <a:cs typeface="Garamond"/>
              </a:rPr>
              <a:t>Leakage from </a:t>
            </a:r>
            <a:r>
              <a:rPr lang="en-US" sz="3600" dirty="0" err="1" smtClean="0">
                <a:latin typeface="Garamond"/>
                <a:cs typeface="Garamond"/>
              </a:rPr>
              <a:t>mismodeled</a:t>
            </a:r>
            <a:r>
              <a:rPr lang="en-US" sz="3600" dirty="0" smtClean="0">
                <a:latin typeface="Garamond"/>
                <a:cs typeface="Garamond"/>
              </a:rPr>
              <a:t> foregrounds more extended for subtraction than for avoidance</a:t>
            </a:r>
            <a:endParaRPr lang="en-US" sz="3600" dirty="0">
              <a:latin typeface="Garamond"/>
              <a:cs typeface="Garamond"/>
            </a:endParaRPr>
          </a:p>
        </p:txBody>
      </p:sp>
      <p:pic>
        <p:nvPicPr>
          <p:cNvPr id="14" name="Picture 13"/>
          <p:cNvPicPr>
            <a:picLocks noChangeAspect="1"/>
          </p:cNvPicPr>
          <p:nvPr/>
        </p:nvPicPr>
        <p:blipFill>
          <a:blip r:embed="rId4"/>
          <a:stretch>
            <a:fillRect/>
          </a:stretch>
        </p:blipFill>
        <p:spPr>
          <a:xfrm rot="16200000">
            <a:off x="346705" y="3520141"/>
            <a:ext cx="1696720" cy="631557"/>
          </a:xfrm>
          <a:prstGeom prst="rect">
            <a:avLst/>
          </a:prstGeom>
        </p:spPr>
      </p:pic>
      <p:sp>
        <p:nvSpPr>
          <p:cNvPr id="16" name="Rectangle 15"/>
          <p:cNvSpPr/>
          <p:nvPr/>
        </p:nvSpPr>
        <p:spPr>
          <a:xfrm>
            <a:off x="1717040" y="6007070"/>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6200000">
            <a:off x="-648064" y="3758184"/>
            <a:ext cx="515333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Box 127"/>
          <p:cNvSpPr txBox="1">
            <a:spLocks noChangeArrowheads="1"/>
          </p:cNvSpPr>
          <p:nvPr/>
        </p:nvSpPr>
        <p:spPr bwMode="auto">
          <a:xfrm>
            <a:off x="5962850" y="5855714"/>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6" name="Text Box 127"/>
          <p:cNvSpPr txBox="1">
            <a:spLocks noChangeArrowheads="1"/>
          </p:cNvSpPr>
          <p:nvPr/>
        </p:nvSpPr>
        <p:spPr bwMode="auto">
          <a:xfrm>
            <a:off x="1510844" y="5722497"/>
            <a:ext cx="755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sp>
        <p:nvSpPr>
          <p:cNvPr id="27" name="Text Box 127"/>
          <p:cNvSpPr txBox="1">
            <a:spLocks noChangeArrowheads="1"/>
          </p:cNvSpPr>
          <p:nvPr/>
        </p:nvSpPr>
        <p:spPr bwMode="auto">
          <a:xfrm>
            <a:off x="1552996" y="3413706"/>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0</a:t>
            </a:r>
            <a:endParaRPr lang="en-US" sz="2800" dirty="0">
              <a:latin typeface="Garamond"/>
              <a:cs typeface="Garamond"/>
            </a:endParaRPr>
          </a:p>
        </p:txBody>
      </p:sp>
      <p:sp>
        <p:nvSpPr>
          <p:cNvPr id="28" name="Text Box 127"/>
          <p:cNvSpPr txBox="1">
            <a:spLocks noChangeArrowheads="1"/>
          </p:cNvSpPr>
          <p:nvPr/>
        </p:nvSpPr>
        <p:spPr bwMode="auto">
          <a:xfrm>
            <a:off x="1584417" y="1202711"/>
            <a:ext cx="650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a:t>
            </a:r>
            <a:endParaRPr lang="en-US" sz="2800" dirty="0">
              <a:latin typeface="Garamond"/>
              <a:cs typeface="Garamond"/>
            </a:endParaRPr>
          </a:p>
        </p:txBody>
      </p:sp>
      <p:pic>
        <p:nvPicPr>
          <p:cNvPr id="29" name="Picture 28" descr="colorba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5450" y="1583454"/>
            <a:ext cx="431954" cy="4429760"/>
          </a:xfrm>
          <a:prstGeom prst="rect">
            <a:avLst/>
          </a:prstGeom>
        </p:spPr>
      </p:pic>
      <p:sp>
        <p:nvSpPr>
          <p:cNvPr id="35"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
        <p:nvSpPr>
          <p:cNvPr id="20" name="Text Box 127"/>
          <p:cNvSpPr txBox="1">
            <a:spLocks noChangeArrowheads="1"/>
          </p:cNvSpPr>
          <p:nvPr/>
        </p:nvSpPr>
        <p:spPr bwMode="auto">
          <a:xfrm>
            <a:off x="2633711" y="1645920"/>
            <a:ext cx="2537729" cy="707886"/>
          </a:xfrm>
          <a:prstGeom prst="rect">
            <a:avLst/>
          </a:prstGeom>
          <a:solidFill>
            <a:srgbClr val="FFFFFF"/>
          </a:solidFill>
          <a:ln w="19050" cmpd="sng">
            <a:solidFill>
              <a:schemeClr val="tx1"/>
            </a:solidFill>
            <a:miter lim="800000"/>
            <a:headEnd/>
            <a:tailEnd/>
          </a:ln>
          <a:effectLst/>
          <a:extLst/>
        </p:spPr>
        <p:txBody>
          <a:bodyPr wrap="square">
            <a:spAutoFit/>
          </a:bodyPr>
          <a:lstStyle/>
          <a:p>
            <a:pPr algn="ctr">
              <a:defRPr/>
            </a:pPr>
            <a:r>
              <a:rPr lang="en-US" sz="3600" dirty="0" smtClean="0">
                <a:latin typeface="Garamond"/>
                <a:cs typeface="Garamond"/>
              </a:rPr>
              <a:t>Subtraction</a:t>
            </a:r>
          </a:p>
          <a:p>
            <a:pPr algn="ctr">
              <a:defRPr/>
            </a:pPr>
            <a:endParaRPr lang="en-US" sz="400" dirty="0">
              <a:latin typeface="Garamond"/>
              <a:cs typeface="Garamond"/>
            </a:endParaRPr>
          </a:p>
        </p:txBody>
      </p:sp>
      <p:sp>
        <p:nvSpPr>
          <p:cNvPr id="21" name="Rectangle 20"/>
          <p:cNvSpPr/>
          <p:nvPr/>
        </p:nvSpPr>
        <p:spPr>
          <a:xfrm>
            <a:off x="7355840" y="1645920"/>
            <a:ext cx="304800" cy="4419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 Box 127"/>
          <p:cNvSpPr txBox="1">
            <a:spLocks noChangeArrowheads="1"/>
          </p:cNvSpPr>
          <p:nvPr/>
        </p:nvSpPr>
        <p:spPr bwMode="auto">
          <a:xfrm>
            <a:off x="7365328" y="3477507"/>
            <a:ext cx="90197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-50</a:t>
            </a:r>
            <a:endParaRPr lang="en-US" sz="2800" dirty="0">
              <a:latin typeface="Garamond"/>
              <a:cs typeface="Garamond"/>
            </a:endParaRPr>
          </a:p>
        </p:txBody>
      </p:sp>
      <p:sp>
        <p:nvSpPr>
          <p:cNvPr id="33" name="Text Box 127"/>
          <p:cNvSpPr txBox="1">
            <a:spLocks noChangeArrowheads="1"/>
          </p:cNvSpPr>
          <p:nvPr/>
        </p:nvSpPr>
        <p:spPr bwMode="auto">
          <a:xfrm>
            <a:off x="7370410" y="5540794"/>
            <a:ext cx="100584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-100</a:t>
            </a:r>
            <a:endParaRPr lang="en-US" sz="2800" dirty="0">
              <a:latin typeface="Garamond"/>
              <a:cs typeface="Garamond"/>
            </a:endParaRPr>
          </a:p>
        </p:txBody>
      </p:sp>
      <p:sp>
        <p:nvSpPr>
          <p:cNvPr id="30" name="Text Box 127"/>
          <p:cNvSpPr txBox="1">
            <a:spLocks noChangeArrowheads="1"/>
          </p:cNvSpPr>
          <p:nvPr/>
        </p:nvSpPr>
        <p:spPr bwMode="auto">
          <a:xfrm>
            <a:off x="7360250" y="1336132"/>
            <a:ext cx="744490" cy="523220"/>
          </a:xfrm>
          <a:prstGeom prst="rect">
            <a:avLst/>
          </a:prstGeom>
          <a:solidFill>
            <a:srgbClr val="FFFFFF"/>
          </a:solidFill>
          <a:ln>
            <a:noFill/>
          </a:ln>
          <a:effectLst/>
          <a:extLst/>
        </p:spPr>
        <p:txBody>
          <a:bodyPr wrap="square">
            <a:spAutoFit/>
          </a:bodyPr>
          <a:lstStyle/>
          <a:p>
            <a:pPr>
              <a:defRPr/>
            </a:pPr>
            <a:r>
              <a:rPr lang="en-US" sz="2800" dirty="0" smtClean="0">
                <a:latin typeface="Garamond"/>
                <a:cs typeface="Garamond"/>
              </a:rPr>
              <a:t>10</a:t>
            </a:r>
            <a:r>
              <a:rPr lang="en-US" sz="2800" baseline="30000" dirty="0">
                <a:latin typeface="Garamond"/>
                <a:cs typeface="Garamond"/>
              </a:rPr>
              <a:t>0</a:t>
            </a:r>
            <a:endParaRPr lang="en-US" sz="2800" dirty="0">
              <a:latin typeface="Garamond"/>
              <a:cs typeface="Garamond"/>
            </a:endParaRPr>
          </a:p>
        </p:txBody>
      </p:sp>
      <p:pic>
        <p:nvPicPr>
          <p:cNvPr id="15" name="Picture 14"/>
          <p:cNvPicPr>
            <a:picLocks noChangeAspect="1"/>
          </p:cNvPicPr>
          <p:nvPr/>
        </p:nvPicPr>
        <p:blipFill>
          <a:blip r:embed="rId6"/>
          <a:stretch>
            <a:fillRect/>
          </a:stretch>
        </p:blipFill>
        <p:spPr>
          <a:xfrm>
            <a:off x="3535257" y="6116623"/>
            <a:ext cx="1941802" cy="716393"/>
          </a:xfrm>
          <a:prstGeom prst="rect">
            <a:avLst/>
          </a:prstGeom>
        </p:spPr>
      </p:pic>
      <p:sp>
        <p:nvSpPr>
          <p:cNvPr id="25" name="Text Box 127"/>
          <p:cNvSpPr txBox="1">
            <a:spLocks noChangeArrowheads="1"/>
          </p:cNvSpPr>
          <p:nvPr/>
        </p:nvSpPr>
        <p:spPr bwMode="auto">
          <a:xfrm>
            <a:off x="3019790" y="5866125"/>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Tree>
    <p:extLst>
      <p:ext uri="{BB962C8B-B14F-4D97-AF65-F5344CB8AC3E}">
        <p14:creationId xmlns:p14="http://schemas.microsoft.com/office/powerpoint/2010/main" val="27136470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160" y="2663416"/>
            <a:ext cx="8107680" cy="1470025"/>
          </a:xfrm>
        </p:spPr>
        <p:txBody>
          <a:bodyPr>
            <a:normAutofit/>
          </a:bodyPr>
          <a:lstStyle/>
          <a:p>
            <a:r>
              <a:rPr lang="en-US" sz="5400" dirty="0" smtClean="0">
                <a:latin typeface="Garamond"/>
                <a:cs typeface="Garamond"/>
              </a:rPr>
              <a:t>Non-</a:t>
            </a:r>
            <a:r>
              <a:rPr lang="en-US" sz="5400" dirty="0" err="1">
                <a:latin typeface="Garamond"/>
                <a:cs typeface="Garamond"/>
              </a:rPr>
              <a:t>G</a:t>
            </a:r>
            <a:r>
              <a:rPr lang="en-US" sz="5400" dirty="0" err="1" smtClean="0">
                <a:latin typeface="Garamond"/>
                <a:cs typeface="Garamond"/>
              </a:rPr>
              <a:t>aussianity</a:t>
            </a:r>
            <a:r>
              <a:rPr lang="en-US" sz="5400" dirty="0" smtClean="0">
                <a:latin typeface="Garamond"/>
                <a:cs typeface="Garamond"/>
              </a:rPr>
              <a:t>?</a:t>
            </a:r>
            <a:endParaRPr lang="en-US" sz="5400" dirty="0">
              <a:latin typeface="Garamond"/>
              <a:cs typeface="Garamond"/>
            </a:endParaRPr>
          </a:p>
        </p:txBody>
      </p:sp>
    </p:spTree>
    <p:extLst>
      <p:ext uri="{BB962C8B-B14F-4D97-AF65-F5344CB8AC3E}">
        <p14:creationId xmlns:p14="http://schemas.microsoft.com/office/powerpoint/2010/main" val="31657075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9" y="127155"/>
            <a:ext cx="8379992" cy="1006611"/>
          </a:xfrm>
        </p:spPr>
        <p:txBody>
          <a:bodyPr>
            <a:normAutofit/>
          </a:bodyPr>
          <a:lstStyle/>
          <a:p>
            <a:r>
              <a:rPr lang="en-US" dirty="0" smtClean="0">
                <a:latin typeface="Garamond"/>
                <a:cs typeface="Garamond"/>
              </a:rPr>
              <a:t>Foregrounds are highly non-Gaussian</a:t>
            </a:r>
            <a:endParaRPr lang="en-US" dirty="0">
              <a:latin typeface="Garamond"/>
              <a:cs typeface="Garamond"/>
            </a:endParaRPr>
          </a:p>
        </p:txBody>
      </p:sp>
      <p:sp>
        <p:nvSpPr>
          <p:cNvPr id="20" name="Title 1"/>
          <p:cNvSpPr txBox="1">
            <a:spLocks/>
          </p:cNvSpPr>
          <p:nvPr/>
        </p:nvSpPr>
        <p:spPr>
          <a:xfrm>
            <a:off x="778250" y="3622966"/>
            <a:ext cx="3793750" cy="8880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Garamond"/>
                <a:cs typeface="Garamond"/>
              </a:rPr>
              <a:t>d</a:t>
            </a:r>
            <a:r>
              <a:rPr lang="en-US" sz="2800" dirty="0" smtClean="0">
                <a:latin typeface="Garamond"/>
                <a:cs typeface="Garamond"/>
              </a:rPr>
              <a:t>e Oliveira-Costa 2008, MNRAS 388, 247</a:t>
            </a:r>
            <a:endParaRPr lang="en-US" sz="2800" dirty="0">
              <a:latin typeface="Garamond"/>
              <a:cs typeface="Garamond"/>
            </a:endParaRPr>
          </a:p>
        </p:txBody>
      </p:sp>
      <p:pic>
        <p:nvPicPr>
          <p:cNvPr id="3" name="Picture 2" descr="ma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89" y="1133766"/>
            <a:ext cx="4795520" cy="2397760"/>
          </a:xfrm>
          <a:prstGeom prst="rect">
            <a:avLst/>
          </a:prstGeom>
        </p:spPr>
      </p:pic>
      <p:pic>
        <p:nvPicPr>
          <p:cNvPr id="4" name="Picture 3" descr="his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5609" y="3952240"/>
            <a:ext cx="3834313" cy="2353310"/>
          </a:xfrm>
          <a:prstGeom prst="rect">
            <a:avLst/>
          </a:prstGeom>
        </p:spPr>
      </p:pic>
      <p:sp>
        <p:nvSpPr>
          <p:cNvPr id="21" name="Text Box 127"/>
          <p:cNvSpPr txBox="1">
            <a:spLocks noChangeArrowheads="1"/>
          </p:cNvSpPr>
          <p:nvPr/>
        </p:nvSpPr>
        <p:spPr bwMode="auto">
          <a:xfrm>
            <a:off x="5140960" y="6245255"/>
            <a:ext cx="3748962" cy="461665"/>
          </a:xfrm>
          <a:prstGeom prst="rect">
            <a:avLst/>
          </a:prstGeom>
          <a:solidFill>
            <a:srgbClr val="FFFFFF"/>
          </a:solidFill>
          <a:ln>
            <a:noFill/>
          </a:ln>
          <a:effectLst/>
          <a:extLst/>
        </p:spPr>
        <p:txBody>
          <a:bodyPr wrap="square">
            <a:spAutoFit/>
          </a:bodyPr>
          <a:lstStyle/>
          <a:p>
            <a:pPr algn="ctr">
              <a:defRPr/>
            </a:pPr>
            <a:r>
              <a:rPr lang="en-US" sz="2400" dirty="0" smtClean="0">
                <a:latin typeface="Garamond"/>
                <a:cs typeface="Garamond"/>
              </a:rPr>
              <a:t>T</a:t>
            </a:r>
            <a:endParaRPr lang="en-US" sz="2400" dirty="0">
              <a:latin typeface="Garamond"/>
              <a:cs typeface="Garamond"/>
            </a:endParaRPr>
          </a:p>
        </p:txBody>
      </p:sp>
      <p:sp>
        <p:nvSpPr>
          <p:cNvPr id="22" name="Rectangle 21"/>
          <p:cNvSpPr/>
          <p:nvPr/>
        </p:nvSpPr>
        <p:spPr>
          <a:xfrm rot="16200000">
            <a:off x="3657972" y="4772426"/>
            <a:ext cx="2622290" cy="40464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Box 127"/>
          <p:cNvSpPr txBox="1">
            <a:spLocks noChangeArrowheads="1"/>
          </p:cNvSpPr>
          <p:nvPr/>
        </p:nvSpPr>
        <p:spPr bwMode="auto">
          <a:xfrm rot="16200000">
            <a:off x="4122113" y="4838710"/>
            <a:ext cx="1412242" cy="461665"/>
          </a:xfrm>
          <a:prstGeom prst="rect">
            <a:avLst/>
          </a:prstGeom>
          <a:noFill/>
          <a:ln>
            <a:noFill/>
          </a:ln>
          <a:effectLst/>
          <a:extLst/>
        </p:spPr>
        <p:txBody>
          <a:bodyPr wrap="square">
            <a:spAutoFit/>
          </a:bodyPr>
          <a:lstStyle/>
          <a:p>
            <a:pPr algn="ctr">
              <a:defRPr/>
            </a:pPr>
            <a:r>
              <a:rPr lang="en-US" sz="2400" dirty="0" smtClean="0">
                <a:latin typeface="Garamond"/>
                <a:cs typeface="Garamond"/>
              </a:rPr>
              <a:t>Log[p(T)]</a:t>
            </a:r>
            <a:endParaRPr lang="en-US" sz="2400" dirty="0">
              <a:latin typeface="Garamond"/>
              <a:cs typeface="Garamond"/>
            </a:endParaRPr>
          </a:p>
        </p:txBody>
      </p:sp>
      <p:cxnSp>
        <p:nvCxnSpPr>
          <p:cNvPr id="9" name="Straight Arrow Connector 8"/>
          <p:cNvCxnSpPr/>
          <p:nvPr/>
        </p:nvCxnSpPr>
        <p:spPr>
          <a:xfrm>
            <a:off x="5140960" y="2733040"/>
            <a:ext cx="1849120" cy="10464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 Box 127"/>
          <p:cNvSpPr txBox="1">
            <a:spLocks noChangeArrowheads="1"/>
          </p:cNvSpPr>
          <p:nvPr/>
        </p:nvSpPr>
        <p:spPr bwMode="auto">
          <a:xfrm>
            <a:off x="5862320" y="2425095"/>
            <a:ext cx="2255520" cy="584776"/>
          </a:xfrm>
          <a:prstGeom prst="rect">
            <a:avLst/>
          </a:prstGeom>
          <a:noFill/>
          <a:ln>
            <a:noFill/>
          </a:ln>
          <a:effectLst/>
          <a:extLst/>
        </p:spPr>
        <p:txBody>
          <a:bodyPr wrap="square">
            <a:spAutoFit/>
          </a:bodyPr>
          <a:lstStyle/>
          <a:p>
            <a:pPr algn="ctr">
              <a:defRPr/>
            </a:pPr>
            <a:r>
              <a:rPr lang="en-US" sz="3200" dirty="0" smtClean="0">
                <a:latin typeface="Garamond"/>
                <a:cs typeface="Garamond"/>
              </a:rPr>
              <a:t>Histogram</a:t>
            </a:r>
            <a:endParaRPr lang="en-US" sz="3200" dirty="0">
              <a:latin typeface="Garamond"/>
              <a:cs typeface="Garamond"/>
            </a:endParaRPr>
          </a:p>
        </p:txBody>
      </p:sp>
    </p:spTree>
    <p:extLst>
      <p:ext uri="{BB962C8B-B14F-4D97-AF65-F5344CB8AC3E}">
        <p14:creationId xmlns:p14="http://schemas.microsoft.com/office/powerpoint/2010/main" val="21972294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tPlusGaus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 y="670560"/>
            <a:ext cx="7691389" cy="4720590"/>
          </a:xfrm>
          <a:prstGeom prst="rect">
            <a:avLst/>
          </a:prstGeom>
        </p:spPr>
      </p:pic>
      <p:pic>
        <p:nvPicPr>
          <p:cNvPr id="7" name="Picture 6" descr="histPlusGaussPlusLogNorm.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80" y="670560"/>
            <a:ext cx="7691389" cy="4720590"/>
          </a:xfrm>
          <a:prstGeom prst="rect">
            <a:avLst/>
          </a:prstGeom>
        </p:spPr>
      </p:pic>
      <p:sp>
        <p:nvSpPr>
          <p:cNvPr id="18" name="Rectangle 17"/>
          <p:cNvSpPr/>
          <p:nvPr/>
        </p:nvSpPr>
        <p:spPr>
          <a:xfrm>
            <a:off x="1330960" y="5299710"/>
            <a:ext cx="7538720" cy="26161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Box 127"/>
          <p:cNvSpPr txBox="1">
            <a:spLocks noChangeArrowheads="1"/>
          </p:cNvSpPr>
          <p:nvPr/>
        </p:nvSpPr>
        <p:spPr bwMode="auto">
          <a:xfrm>
            <a:off x="6527092" y="6275735"/>
            <a:ext cx="2301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b="1" dirty="0" smtClean="0">
                <a:latin typeface="Garamond"/>
                <a:cs typeface="Garamond"/>
              </a:rPr>
              <a:t>AL</a:t>
            </a:r>
            <a:r>
              <a:rPr lang="en-US" sz="2400" dirty="0" smtClean="0">
                <a:latin typeface="Garamond"/>
                <a:cs typeface="Garamond"/>
              </a:rPr>
              <a:t> 2013, in prep.</a:t>
            </a:r>
            <a:endParaRPr lang="en-US" sz="2400" dirty="0">
              <a:latin typeface="Garamond"/>
              <a:cs typeface="Garamond"/>
            </a:endParaRPr>
          </a:p>
        </p:txBody>
      </p:sp>
      <p:sp>
        <p:nvSpPr>
          <p:cNvPr id="15" name="Text Box 127"/>
          <p:cNvSpPr txBox="1">
            <a:spLocks noChangeArrowheads="1"/>
          </p:cNvSpPr>
          <p:nvPr/>
        </p:nvSpPr>
        <p:spPr bwMode="auto">
          <a:xfrm>
            <a:off x="1259840" y="511562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0</a:t>
            </a:r>
            <a:endParaRPr lang="en-US" sz="2800" dirty="0">
              <a:latin typeface="Garamond"/>
              <a:cs typeface="Garamond"/>
            </a:endParaRPr>
          </a:p>
        </p:txBody>
      </p:sp>
      <p:sp>
        <p:nvSpPr>
          <p:cNvPr id="16" name="Text Box 127"/>
          <p:cNvSpPr txBox="1">
            <a:spLocks noChangeArrowheads="1"/>
          </p:cNvSpPr>
          <p:nvPr/>
        </p:nvSpPr>
        <p:spPr bwMode="auto">
          <a:xfrm>
            <a:off x="4582160" y="5151160"/>
            <a:ext cx="8940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1000</a:t>
            </a:r>
            <a:endParaRPr lang="en-US" sz="2800" dirty="0">
              <a:latin typeface="Garamond"/>
              <a:cs typeface="Garamond"/>
            </a:endParaRPr>
          </a:p>
        </p:txBody>
      </p:sp>
      <p:sp>
        <p:nvSpPr>
          <p:cNvPr id="17" name="Text Box 127"/>
          <p:cNvSpPr txBox="1">
            <a:spLocks noChangeArrowheads="1"/>
          </p:cNvSpPr>
          <p:nvPr/>
        </p:nvSpPr>
        <p:spPr bwMode="auto">
          <a:xfrm>
            <a:off x="8138160" y="5129540"/>
            <a:ext cx="8432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2000</a:t>
            </a:r>
            <a:endParaRPr lang="en-US" sz="2800" dirty="0">
              <a:latin typeface="Garamond"/>
              <a:cs typeface="Garamond"/>
            </a:endParaRPr>
          </a:p>
        </p:txBody>
      </p:sp>
      <p:sp>
        <p:nvSpPr>
          <p:cNvPr id="25" name="Rectangle 24"/>
          <p:cNvSpPr/>
          <p:nvPr/>
        </p:nvSpPr>
        <p:spPr>
          <a:xfrm rot="16200000">
            <a:off x="-1836363" y="3342639"/>
            <a:ext cx="5994400" cy="238647"/>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 Box 127"/>
          <p:cNvSpPr txBox="1">
            <a:spLocks noChangeArrowheads="1"/>
          </p:cNvSpPr>
          <p:nvPr/>
        </p:nvSpPr>
        <p:spPr bwMode="auto">
          <a:xfrm>
            <a:off x="606791" y="502924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-8</a:t>
            </a:r>
            <a:endParaRPr lang="en-US" sz="2800" dirty="0">
              <a:latin typeface="Garamond"/>
              <a:cs typeface="Garamond"/>
            </a:endParaRPr>
          </a:p>
        </p:txBody>
      </p:sp>
      <p:sp>
        <p:nvSpPr>
          <p:cNvPr id="27" name="Text Box 127"/>
          <p:cNvSpPr txBox="1">
            <a:spLocks noChangeArrowheads="1"/>
          </p:cNvSpPr>
          <p:nvPr/>
        </p:nvSpPr>
        <p:spPr bwMode="auto">
          <a:xfrm>
            <a:off x="614914" y="345950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-6</a:t>
            </a:r>
            <a:endParaRPr lang="en-US" sz="2800" dirty="0">
              <a:latin typeface="Garamond"/>
              <a:cs typeface="Garamond"/>
            </a:endParaRPr>
          </a:p>
        </p:txBody>
      </p:sp>
      <p:sp>
        <p:nvSpPr>
          <p:cNvPr id="28" name="Text Box 127"/>
          <p:cNvSpPr txBox="1">
            <a:spLocks noChangeArrowheads="1"/>
          </p:cNvSpPr>
          <p:nvPr/>
        </p:nvSpPr>
        <p:spPr bwMode="auto">
          <a:xfrm>
            <a:off x="614914" y="194566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-4</a:t>
            </a:r>
            <a:endParaRPr lang="en-US" sz="2800" dirty="0">
              <a:latin typeface="Garamond"/>
              <a:cs typeface="Garamond"/>
            </a:endParaRPr>
          </a:p>
        </p:txBody>
      </p:sp>
      <p:sp>
        <p:nvSpPr>
          <p:cNvPr id="29" name="Text Box 127"/>
          <p:cNvSpPr txBox="1">
            <a:spLocks noChangeArrowheads="1"/>
          </p:cNvSpPr>
          <p:nvPr/>
        </p:nvSpPr>
        <p:spPr bwMode="auto">
          <a:xfrm>
            <a:off x="586470" y="408950"/>
            <a:ext cx="744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800" dirty="0" smtClean="0">
                <a:latin typeface="Garamond"/>
                <a:cs typeface="Garamond"/>
              </a:rPr>
              <a:t>10</a:t>
            </a:r>
            <a:r>
              <a:rPr lang="en-US" sz="2800" baseline="30000" dirty="0" smtClean="0">
                <a:latin typeface="Garamond"/>
                <a:cs typeface="Garamond"/>
              </a:rPr>
              <a:t>-2</a:t>
            </a:r>
            <a:endParaRPr lang="en-US" sz="2800" dirty="0">
              <a:latin typeface="Garamond"/>
              <a:cs typeface="Garamond"/>
            </a:endParaRPr>
          </a:p>
        </p:txBody>
      </p:sp>
      <p:sp>
        <p:nvSpPr>
          <p:cNvPr id="30" name="Text Box 127"/>
          <p:cNvSpPr txBox="1">
            <a:spLocks noChangeArrowheads="1"/>
          </p:cNvSpPr>
          <p:nvPr/>
        </p:nvSpPr>
        <p:spPr bwMode="auto">
          <a:xfrm>
            <a:off x="4429760" y="5652760"/>
            <a:ext cx="109728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3200" dirty="0" smtClean="0">
                <a:latin typeface="Garamond"/>
                <a:cs typeface="Garamond"/>
              </a:rPr>
              <a:t>T [K]</a:t>
            </a:r>
            <a:endParaRPr lang="en-US" sz="3200" dirty="0">
              <a:latin typeface="Garamond"/>
              <a:cs typeface="Garamond"/>
            </a:endParaRPr>
          </a:p>
        </p:txBody>
      </p:sp>
      <p:sp>
        <p:nvSpPr>
          <p:cNvPr id="31" name="Text Box 127"/>
          <p:cNvSpPr txBox="1">
            <a:spLocks noChangeArrowheads="1"/>
          </p:cNvSpPr>
          <p:nvPr/>
        </p:nvSpPr>
        <p:spPr bwMode="auto">
          <a:xfrm rot="16200000">
            <a:off x="-363292" y="2755018"/>
            <a:ext cx="1412242" cy="646331"/>
          </a:xfrm>
          <a:prstGeom prst="rect">
            <a:avLst/>
          </a:prstGeom>
          <a:noFill/>
          <a:ln>
            <a:noFill/>
          </a:ln>
          <a:effectLst/>
          <a:extLst/>
        </p:spPr>
        <p:txBody>
          <a:bodyPr wrap="square">
            <a:spAutoFit/>
          </a:bodyPr>
          <a:lstStyle/>
          <a:p>
            <a:pPr algn="ctr">
              <a:defRPr/>
            </a:pPr>
            <a:r>
              <a:rPr lang="en-US" sz="3600" dirty="0" smtClean="0">
                <a:latin typeface="Garamond"/>
                <a:cs typeface="Garamond"/>
              </a:rPr>
              <a:t>p(T)</a:t>
            </a:r>
            <a:endParaRPr lang="en-US" sz="3600" dirty="0">
              <a:latin typeface="Garamond"/>
              <a:cs typeface="Garamond"/>
            </a:endParaRPr>
          </a:p>
        </p:txBody>
      </p:sp>
      <p:sp>
        <p:nvSpPr>
          <p:cNvPr id="19" name="Text Box 127"/>
          <p:cNvSpPr txBox="1">
            <a:spLocks noChangeArrowheads="1"/>
          </p:cNvSpPr>
          <p:nvPr/>
        </p:nvSpPr>
        <p:spPr bwMode="auto">
          <a:xfrm>
            <a:off x="5049520" y="4335175"/>
            <a:ext cx="2255520" cy="584776"/>
          </a:xfrm>
          <a:prstGeom prst="rect">
            <a:avLst/>
          </a:prstGeom>
          <a:noFill/>
          <a:ln>
            <a:noFill/>
          </a:ln>
          <a:effectLst/>
          <a:extLst/>
        </p:spPr>
        <p:txBody>
          <a:bodyPr wrap="square">
            <a:spAutoFit/>
          </a:bodyPr>
          <a:lstStyle/>
          <a:p>
            <a:pPr algn="ctr">
              <a:defRPr/>
            </a:pPr>
            <a:r>
              <a:rPr lang="en-US" sz="3200" dirty="0" smtClean="0">
                <a:solidFill>
                  <a:schemeClr val="accent1">
                    <a:lumMod val="75000"/>
                  </a:schemeClr>
                </a:solidFill>
                <a:latin typeface="Garamond"/>
                <a:cs typeface="Garamond"/>
              </a:rPr>
              <a:t>Gaussian</a:t>
            </a:r>
            <a:endParaRPr lang="en-US" sz="3200" dirty="0">
              <a:solidFill>
                <a:schemeClr val="accent1">
                  <a:lumMod val="75000"/>
                </a:schemeClr>
              </a:solidFill>
              <a:latin typeface="Garamond"/>
              <a:cs typeface="Garamond"/>
            </a:endParaRPr>
          </a:p>
        </p:txBody>
      </p:sp>
      <p:sp>
        <p:nvSpPr>
          <p:cNvPr id="20" name="Text Box 127"/>
          <p:cNvSpPr txBox="1">
            <a:spLocks noChangeArrowheads="1"/>
          </p:cNvSpPr>
          <p:nvPr/>
        </p:nvSpPr>
        <p:spPr bwMode="auto">
          <a:xfrm>
            <a:off x="6725920" y="2790855"/>
            <a:ext cx="2255520" cy="584776"/>
          </a:xfrm>
          <a:prstGeom prst="rect">
            <a:avLst/>
          </a:prstGeom>
          <a:noFill/>
          <a:ln>
            <a:noFill/>
          </a:ln>
          <a:effectLst/>
          <a:extLst/>
        </p:spPr>
        <p:txBody>
          <a:bodyPr wrap="square">
            <a:spAutoFit/>
          </a:bodyPr>
          <a:lstStyle/>
          <a:p>
            <a:pPr algn="ctr">
              <a:defRPr/>
            </a:pPr>
            <a:r>
              <a:rPr lang="en-US" sz="3200" dirty="0" smtClean="0">
                <a:solidFill>
                  <a:srgbClr val="FF0000"/>
                </a:solidFill>
                <a:latin typeface="Garamond"/>
                <a:cs typeface="Garamond"/>
              </a:rPr>
              <a:t>Log-norm</a:t>
            </a:r>
            <a:endParaRPr lang="en-US" sz="3200" dirty="0">
              <a:solidFill>
                <a:srgbClr val="FF0000"/>
              </a:solidFill>
              <a:latin typeface="Garamond"/>
              <a:cs typeface="Garamond"/>
            </a:endParaRPr>
          </a:p>
        </p:txBody>
      </p:sp>
    </p:spTree>
    <p:extLst>
      <p:ext uri="{BB962C8B-B14F-4D97-AF65-F5344CB8AC3E}">
        <p14:creationId xmlns:p14="http://schemas.microsoft.com/office/powerpoint/2010/main" val="23930915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9" y="421795"/>
            <a:ext cx="8379992" cy="1006611"/>
          </a:xfrm>
        </p:spPr>
        <p:txBody>
          <a:bodyPr>
            <a:noAutofit/>
          </a:bodyPr>
          <a:lstStyle/>
          <a:p>
            <a:r>
              <a:rPr lang="en-US" sz="4800" dirty="0" smtClean="0">
                <a:latin typeface="Garamond"/>
                <a:cs typeface="Garamond"/>
              </a:rPr>
              <a:t>Assuming </a:t>
            </a:r>
            <a:r>
              <a:rPr lang="en-US" sz="4800" dirty="0" err="1" smtClean="0">
                <a:latin typeface="Garamond"/>
                <a:cs typeface="Garamond"/>
              </a:rPr>
              <a:t>Gaussianity</a:t>
            </a:r>
            <a:r>
              <a:rPr lang="en-US" sz="4800" dirty="0" smtClean="0">
                <a:latin typeface="Garamond"/>
                <a:cs typeface="Garamond"/>
              </a:rPr>
              <a:t> doesn’t bias the estimator</a:t>
            </a:r>
            <a:endParaRPr lang="en-US" sz="4800" dirty="0">
              <a:latin typeface="Garamond"/>
              <a:cs typeface="Garamond"/>
            </a:endParaRPr>
          </a:p>
        </p:txBody>
      </p:sp>
      <p:pic>
        <p:nvPicPr>
          <p:cNvPr id="6" name="Picture 5"/>
          <p:cNvPicPr>
            <a:picLocks noChangeAspect="1"/>
          </p:cNvPicPr>
          <p:nvPr/>
        </p:nvPicPr>
        <p:blipFill>
          <a:blip r:embed="rId3"/>
          <a:stretch>
            <a:fillRect/>
          </a:stretch>
        </p:blipFill>
        <p:spPr>
          <a:xfrm>
            <a:off x="640080" y="2817891"/>
            <a:ext cx="7975600" cy="650940"/>
          </a:xfrm>
          <a:prstGeom prst="rect">
            <a:avLst/>
          </a:prstGeom>
        </p:spPr>
      </p:pic>
      <p:cxnSp>
        <p:nvCxnSpPr>
          <p:cNvPr id="8" name="Straight Connector 7"/>
          <p:cNvCxnSpPr/>
          <p:nvPr/>
        </p:nvCxnSpPr>
        <p:spPr>
          <a:xfrm>
            <a:off x="5618480" y="3468831"/>
            <a:ext cx="288544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 Box 127"/>
          <p:cNvSpPr txBox="1">
            <a:spLocks noChangeArrowheads="1"/>
          </p:cNvSpPr>
          <p:nvPr/>
        </p:nvSpPr>
        <p:spPr bwMode="auto">
          <a:xfrm>
            <a:off x="5994400" y="3552855"/>
            <a:ext cx="23019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Pick b to ensure cancellation</a:t>
            </a:r>
            <a:endParaRPr lang="en-US" sz="2400" dirty="0">
              <a:latin typeface="Garamond"/>
              <a:cs typeface="Garamond"/>
            </a:endParaRPr>
          </a:p>
        </p:txBody>
      </p:sp>
    </p:spTree>
    <p:extLst>
      <p:ext uri="{BB962C8B-B14F-4D97-AF65-F5344CB8AC3E}">
        <p14:creationId xmlns:p14="http://schemas.microsoft.com/office/powerpoint/2010/main" val="75719745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9" y="421795"/>
            <a:ext cx="8379992" cy="1006611"/>
          </a:xfrm>
        </p:spPr>
        <p:txBody>
          <a:bodyPr>
            <a:noAutofit/>
          </a:bodyPr>
          <a:lstStyle/>
          <a:p>
            <a:r>
              <a:rPr lang="en-US" sz="4800" dirty="0" smtClean="0">
                <a:latin typeface="Garamond"/>
                <a:cs typeface="Garamond"/>
              </a:rPr>
              <a:t>Assuming </a:t>
            </a:r>
            <a:r>
              <a:rPr lang="en-US" sz="4800" dirty="0" err="1" smtClean="0">
                <a:latin typeface="Garamond"/>
                <a:cs typeface="Garamond"/>
              </a:rPr>
              <a:t>Gaussianity</a:t>
            </a:r>
            <a:r>
              <a:rPr lang="en-US" sz="4800" dirty="0" smtClean="0">
                <a:latin typeface="Garamond"/>
                <a:cs typeface="Garamond"/>
              </a:rPr>
              <a:t> causes the error to be underestimated</a:t>
            </a:r>
            <a:endParaRPr lang="en-US" sz="4800" dirty="0">
              <a:latin typeface="Garamond"/>
              <a:cs typeface="Garamond"/>
            </a:endParaRPr>
          </a:p>
        </p:txBody>
      </p:sp>
      <p:pic>
        <p:nvPicPr>
          <p:cNvPr id="4" name="Picture 3"/>
          <p:cNvPicPr>
            <a:picLocks noChangeAspect="1"/>
          </p:cNvPicPr>
          <p:nvPr/>
        </p:nvPicPr>
        <p:blipFill rotWithShape="1">
          <a:blip r:embed="rId3"/>
          <a:srcRect l="13444" b="50276"/>
          <a:stretch/>
        </p:blipFill>
        <p:spPr>
          <a:xfrm>
            <a:off x="969281" y="2385587"/>
            <a:ext cx="6904719" cy="1028174"/>
          </a:xfrm>
          <a:prstGeom prst="rect">
            <a:avLst/>
          </a:prstGeom>
        </p:spPr>
      </p:pic>
    </p:spTree>
    <p:extLst>
      <p:ext uri="{BB962C8B-B14F-4D97-AF65-F5344CB8AC3E}">
        <p14:creationId xmlns:p14="http://schemas.microsoft.com/office/powerpoint/2010/main" val="137497031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9" y="421795"/>
            <a:ext cx="8379992" cy="1006611"/>
          </a:xfrm>
        </p:spPr>
        <p:txBody>
          <a:bodyPr>
            <a:noAutofit/>
          </a:bodyPr>
          <a:lstStyle/>
          <a:p>
            <a:r>
              <a:rPr lang="en-US" sz="4800" dirty="0" smtClean="0">
                <a:latin typeface="Garamond"/>
                <a:cs typeface="Garamond"/>
              </a:rPr>
              <a:t>Assuming </a:t>
            </a:r>
            <a:r>
              <a:rPr lang="en-US" sz="4800" dirty="0" err="1" smtClean="0">
                <a:latin typeface="Garamond"/>
                <a:cs typeface="Garamond"/>
              </a:rPr>
              <a:t>Gaussianity</a:t>
            </a:r>
            <a:r>
              <a:rPr lang="en-US" sz="4800" dirty="0" smtClean="0">
                <a:latin typeface="Garamond"/>
                <a:cs typeface="Garamond"/>
              </a:rPr>
              <a:t> causes the error to be underestimated</a:t>
            </a:r>
            <a:endParaRPr lang="en-US" sz="4800" dirty="0">
              <a:latin typeface="Garamond"/>
              <a:cs typeface="Garamond"/>
            </a:endParaRPr>
          </a:p>
        </p:txBody>
      </p:sp>
      <p:pic>
        <p:nvPicPr>
          <p:cNvPr id="4" name="Picture 3"/>
          <p:cNvPicPr>
            <a:picLocks noChangeAspect="1"/>
          </p:cNvPicPr>
          <p:nvPr/>
        </p:nvPicPr>
        <p:blipFill rotWithShape="1">
          <a:blip r:embed="rId3"/>
          <a:srcRect l="13444" b="50276"/>
          <a:stretch/>
        </p:blipFill>
        <p:spPr>
          <a:xfrm>
            <a:off x="969281" y="2385587"/>
            <a:ext cx="6904719" cy="1028174"/>
          </a:xfrm>
          <a:prstGeom prst="rect">
            <a:avLst/>
          </a:prstGeom>
        </p:spPr>
      </p:pic>
      <p:pic>
        <p:nvPicPr>
          <p:cNvPr id="9" name="Picture 8"/>
          <p:cNvPicPr>
            <a:picLocks noChangeAspect="1"/>
          </p:cNvPicPr>
          <p:nvPr/>
        </p:nvPicPr>
        <p:blipFill rotWithShape="1">
          <a:blip r:embed="rId3"/>
          <a:srcRect l="24111" t="53581" r="1222"/>
          <a:stretch/>
        </p:blipFill>
        <p:spPr>
          <a:xfrm>
            <a:off x="2885440" y="3413761"/>
            <a:ext cx="5956317" cy="959838"/>
          </a:xfrm>
          <a:prstGeom prst="rect">
            <a:avLst/>
          </a:prstGeom>
        </p:spPr>
      </p:pic>
      <p:pic>
        <p:nvPicPr>
          <p:cNvPr id="3" name="Picture 2"/>
          <p:cNvPicPr>
            <a:picLocks noChangeAspect="1"/>
          </p:cNvPicPr>
          <p:nvPr/>
        </p:nvPicPr>
        <p:blipFill>
          <a:blip r:embed="rId4"/>
          <a:stretch>
            <a:fillRect/>
          </a:stretch>
        </p:blipFill>
        <p:spPr>
          <a:xfrm>
            <a:off x="2885440" y="4465039"/>
            <a:ext cx="720019" cy="398780"/>
          </a:xfrm>
          <a:prstGeom prst="rect">
            <a:avLst/>
          </a:prstGeom>
        </p:spPr>
      </p:pic>
      <p:sp>
        <p:nvSpPr>
          <p:cNvPr id="6" name="Rectangle 5"/>
          <p:cNvSpPr/>
          <p:nvPr/>
        </p:nvSpPr>
        <p:spPr>
          <a:xfrm>
            <a:off x="2885440" y="4465039"/>
            <a:ext cx="720019" cy="398780"/>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31127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1051"/>
            <a:ext cx="7772400" cy="977510"/>
          </a:xfrm>
        </p:spPr>
        <p:txBody>
          <a:bodyPr>
            <a:noAutofit/>
          </a:bodyPr>
          <a:lstStyle/>
          <a:p>
            <a:r>
              <a:rPr lang="en-US" dirty="0" smtClean="0">
                <a:latin typeface="Garamond"/>
                <a:cs typeface="Garamond"/>
              </a:rPr>
              <a:t>Take-home messages</a:t>
            </a:r>
            <a:endParaRPr lang="en-US" dirty="0">
              <a:latin typeface="Garamond"/>
              <a:cs typeface="Garamond"/>
            </a:endParaRPr>
          </a:p>
        </p:txBody>
      </p:sp>
      <p:sp>
        <p:nvSpPr>
          <p:cNvPr id="7" name="Text Box 127"/>
          <p:cNvSpPr txBox="1">
            <a:spLocks noChangeArrowheads="1"/>
          </p:cNvSpPr>
          <p:nvPr/>
        </p:nvSpPr>
        <p:spPr bwMode="auto">
          <a:xfrm>
            <a:off x="685800" y="1383814"/>
            <a:ext cx="7772400" cy="41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342900" indent="-342900">
              <a:buFont typeface="Arial"/>
              <a:buChar char="•"/>
              <a:defRPr/>
            </a:pPr>
            <a:r>
              <a:rPr lang="en-US" sz="2800" dirty="0" smtClean="0">
                <a:latin typeface="Garamond"/>
                <a:cs typeface="Garamond"/>
              </a:rPr>
              <a:t>A robust framework for the quantification of errors is essential for a detection of the power spectrum.</a:t>
            </a:r>
          </a:p>
          <a:p>
            <a:pPr marL="342900" indent="-342900">
              <a:buFont typeface="Arial"/>
              <a:buChar char="•"/>
              <a:defRPr/>
            </a:pPr>
            <a:endParaRPr lang="en-US" sz="1400" dirty="0" smtClean="0">
              <a:latin typeface="Garamond"/>
              <a:cs typeface="Garamond"/>
            </a:endParaRPr>
          </a:p>
          <a:p>
            <a:pPr marL="342900" indent="-342900">
              <a:buFont typeface="Arial"/>
              <a:buChar char="•"/>
              <a:defRPr/>
            </a:pPr>
            <a:r>
              <a:rPr lang="en-US" sz="2800" dirty="0" smtClean="0">
                <a:latin typeface="Garamond"/>
                <a:cs typeface="Garamond"/>
              </a:rPr>
              <a:t>“Optimal” methods may be overly aggressive and susceptible to </a:t>
            </a:r>
            <a:r>
              <a:rPr lang="en-US" sz="2800" dirty="0" err="1" smtClean="0">
                <a:latin typeface="Garamond"/>
                <a:cs typeface="Garamond"/>
              </a:rPr>
              <a:t>mis</a:t>
            </a:r>
            <a:r>
              <a:rPr lang="en-US" sz="2800" dirty="0" smtClean="0">
                <a:latin typeface="Garamond"/>
                <a:cs typeface="Garamond"/>
              </a:rPr>
              <a:t>-modeling of foregrounds.</a:t>
            </a:r>
          </a:p>
          <a:p>
            <a:pPr marL="342900" indent="-342900">
              <a:buFont typeface="Arial"/>
              <a:buChar char="•"/>
              <a:defRPr/>
            </a:pPr>
            <a:endParaRPr lang="en-US" sz="1400" dirty="0" smtClean="0">
              <a:latin typeface="Garamond"/>
              <a:cs typeface="Garamond"/>
            </a:endParaRPr>
          </a:p>
          <a:p>
            <a:pPr marL="342900" indent="-342900">
              <a:buFont typeface="Arial"/>
              <a:buChar char="•"/>
              <a:defRPr/>
            </a:pPr>
            <a:r>
              <a:rPr lang="en-US" sz="2800" dirty="0" smtClean="0">
                <a:latin typeface="Garamond"/>
                <a:cs typeface="Garamond"/>
              </a:rPr>
              <a:t>Assuming that foregrounds are Gaussian-distributed may lead to an underestimation of errors.</a:t>
            </a:r>
          </a:p>
          <a:p>
            <a:pPr>
              <a:defRPr/>
            </a:pPr>
            <a:endParaRPr lang="en-US" sz="1400" dirty="0" smtClean="0">
              <a:latin typeface="Garamond"/>
              <a:cs typeface="Garamond"/>
            </a:endParaRPr>
          </a:p>
          <a:p>
            <a:pPr marL="342900" indent="-342900">
              <a:buFont typeface="Arial"/>
              <a:buChar char="•"/>
              <a:defRPr/>
            </a:pPr>
            <a:r>
              <a:rPr lang="en-US" sz="2800" dirty="0" smtClean="0">
                <a:latin typeface="Garamond"/>
                <a:cs typeface="Garamond"/>
              </a:rPr>
              <a:t>Foreground avoidance may be a more robust way forward.</a:t>
            </a:r>
            <a:endParaRPr lang="en-US" sz="2800" dirty="0">
              <a:latin typeface="Garamond"/>
              <a:cs typeface="Garamond"/>
            </a:endParaRPr>
          </a:p>
        </p:txBody>
      </p:sp>
    </p:spTree>
    <p:extLst>
      <p:ext uri="{BB962C8B-B14F-4D97-AF65-F5344CB8AC3E}">
        <p14:creationId xmlns:p14="http://schemas.microsoft.com/office/powerpoint/2010/main" val="23617739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306063" y="201049"/>
            <a:ext cx="3723652" cy="3994833"/>
          </a:xfrm>
        </p:spPr>
        <p:txBody>
          <a:bodyPr>
            <a:noAutofit/>
          </a:bodyPr>
          <a:lstStyle/>
          <a:p>
            <a:r>
              <a:rPr lang="en-US" sz="4000" dirty="0" smtClean="0">
                <a:latin typeface="Garamond"/>
                <a:cs typeface="Garamond"/>
              </a:rPr>
              <a:t>Current power spectrum limits from experiments like PAPER…</a:t>
            </a:r>
            <a:endParaRPr lang="en-US" sz="4000" dirty="0">
              <a:latin typeface="Garamond"/>
              <a:cs typeface="Garamond"/>
            </a:endParaRPr>
          </a:p>
        </p:txBody>
      </p:sp>
      <p:sp>
        <p:nvSpPr>
          <p:cNvPr id="13" name="Text Box 127"/>
          <p:cNvSpPr txBox="1">
            <a:spLocks noChangeArrowheads="1"/>
          </p:cNvSpPr>
          <p:nvPr/>
        </p:nvSpPr>
        <p:spPr bwMode="auto">
          <a:xfrm>
            <a:off x="5930630" y="5125781"/>
            <a:ext cx="23019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Parsons, </a:t>
            </a:r>
            <a:r>
              <a:rPr lang="en-US" sz="2400" b="1" dirty="0" smtClean="0">
                <a:latin typeface="Garamond"/>
                <a:cs typeface="Garamond"/>
              </a:rPr>
              <a:t>AL</a:t>
            </a:r>
            <a:r>
              <a:rPr lang="en-US" sz="2400" dirty="0" smtClean="0">
                <a:latin typeface="Garamond"/>
                <a:cs typeface="Garamond"/>
              </a:rPr>
              <a:t> et al. 2013, 1304.4991</a:t>
            </a:r>
            <a:endParaRPr lang="en-US" sz="2400" dirty="0">
              <a:latin typeface="Garamond"/>
              <a:cs typeface="Garamond"/>
            </a:endParaRPr>
          </a:p>
        </p:txBody>
      </p:sp>
      <p:pic>
        <p:nvPicPr>
          <p:cNvPr id="15" name="Picture 14"/>
          <p:cNvPicPr>
            <a:picLocks noChangeAspect="1"/>
          </p:cNvPicPr>
          <p:nvPr/>
        </p:nvPicPr>
        <p:blipFill>
          <a:blip r:embed="rId3"/>
          <a:stretch>
            <a:fillRect/>
          </a:stretch>
        </p:blipFill>
        <p:spPr>
          <a:xfrm>
            <a:off x="251221" y="0"/>
            <a:ext cx="4875989" cy="6858000"/>
          </a:xfrm>
          <a:prstGeom prst="rect">
            <a:avLst/>
          </a:prstGeom>
        </p:spPr>
      </p:pic>
      <p:sp>
        <p:nvSpPr>
          <p:cNvPr id="16" name="Rectangle 15"/>
          <p:cNvSpPr/>
          <p:nvPr/>
        </p:nvSpPr>
        <p:spPr>
          <a:xfrm flipH="1">
            <a:off x="1561461" y="201049"/>
            <a:ext cx="45719" cy="5941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08125" y="615950"/>
            <a:ext cx="76200" cy="7937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8577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306063" y="201049"/>
            <a:ext cx="3723652" cy="3994833"/>
          </a:xfrm>
        </p:spPr>
        <p:txBody>
          <a:bodyPr>
            <a:noAutofit/>
          </a:bodyPr>
          <a:lstStyle/>
          <a:p>
            <a:r>
              <a:rPr lang="en-US" sz="4000" dirty="0" smtClean="0">
                <a:latin typeface="Garamond"/>
                <a:cs typeface="Garamond"/>
              </a:rPr>
              <a:t>…are sensitivity/integration time limited at high k…</a:t>
            </a:r>
            <a:endParaRPr lang="en-US" sz="4000" dirty="0">
              <a:latin typeface="Garamond"/>
              <a:cs typeface="Garamond"/>
            </a:endParaRPr>
          </a:p>
        </p:txBody>
      </p:sp>
      <p:sp>
        <p:nvSpPr>
          <p:cNvPr id="13" name="Text Box 127"/>
          <p:cNvSpPr txBox="1">
            <a:spLocks noChangeArrowheads="1"/>
          </p:cNvSpPr>
          <p:nvPr/>
        </p:nvSpPr>
        <p:spPr bwMode="auto">
          <a:xfrm>
            <a:off x="5930630" y="5125781"/>
            <a:ext cx="23019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Parsons, </a:t>
            </a:r>
            <a:r>
              <a:rPr lang="en-US" sz="2400" b="1" dirty="0" smtClean="0">
                <a:latin typeface="Garamond"/>
                <a:cs typeface="Garamond"/>
              </a:rPr>
              <a:t>AL</a:t>
            </a:r>
            <a:r>
              <a:rPr lang="en-US" sz="2400" dirty="0" smtClean="0">
                <a:latin typeface="Garamond"/>
                <a:cs typeface="Garamond"/>
              </a:rPr>
              <a:t> et al. 2013, 1304.4991</a:t>
            </a:r>
            <a:endParaRPr lang="en-US" sz="2400" dirty="0">
              <a:latin typeface="Garamond"/>
              <a:cs typeface="Garamond"/>
            </a:endParaRPr>
          </a:p>
        </p:txBody>
      </p:sp>
      <p:pic>
        <p:nvPicPr>
          <p:cNvPr id="15" name="Picture 14"/>
          <p:cNvPicPr>
            <a:picLocks noChangeAspect="1"/>
          </p:cNvPicPr>
          <p:nvPr/>
        </p:nvPicPr>
        <p:blipFill>
          <a:blip r:embed="rId3"/>
          <a:stretch>
            <a:fillRect/>
          </a:stretch>
        </p:blipFill>
        <p:spPr>
          <a:xfrm>
            <a:off x="251221" y="0"/>
            <a:ext cx="4875989" cy="6858000"/>
          </a:xfrm>
          <a:prstGeom prst="rect">
            <a:avLst/>
          </a:prstGeom>
        </p:spPr>
      </p:pic>
      <p:sp>
        <p:nvSpPr>
          <p:cNvPr id="16" name="Rectangle 15"/>
          <p:cNvSpPr/>
          <p:nvPr/>
        </p:nvSpPr>
        <p:spPr>
          <a:xfrm flipH="1">
            <a:off x="1561461" y="201049"/>
            <a:ext cx="45719" cy="5941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08125" y="615950"/>
            <a:ext cx="76200" cy="7937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178560" y="152401"/>
            <a:ext cx="1493520" cy="6020262"/>
          </a:xfrm>
          <a:prstGeom prst="rect">
            <a:avLst/>
          </a:prstGeom>
          <a:solidFill>
            <a:schemeClr val="tx1">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672080" y="3220720"/>
            <a:ext cx="1686560" cy="130048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599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5306063" y="201049"/>
            <a:ext cx="3723652" cy="3994833"/>
          </a:xfrm>
        </p:spPr>
        <p:txBody>
          <a:bodyPr>
            <a:noAutofit/>
          </a:bodyPr>
          <a:lstStyle/>
          <a:p>
            <a:r>
              <a:rPr lang="en-US" sz="4000" dirty="0" smtClean="0">
                <a:latin typeface="Garamond"/>
                <a:cs typeface="Garamond"/>
              </a:rPr>
              <a:t>…are likely limited by foreground contamination at low k.</a:t>
            </a:r>
            <a:endParaRPr lang="en-US" sz="4000" dirty="0">
              <a:latin typeface="Garamond"/>
              <a:cs typeface="Garamond"/>
            </a:endParaRPr>
          </a:p>
        </p:txBody>
      </p:sp>
      <p:sp>
        <p:nvSpPr>
          <p:cNvPr id="13" name="Text Box 127"/>
          <p:cNvSpPr txBox="1">
            <a:spLocks noChangeArrowheads="1"/>
          </p:cNvSpPr>
          <p:nvPr/>
        </p:nvSpPr>
        <p:spPr bwMode="auto">
          <a:xfrm>
            <a:off x="5930630" y="5125781"/>
            <a:ext cx="23019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Parsons, </a:t>
            </a:r>
            <a:r>
              <a:rPr lang="en-US" sz="2400" b="1" dirty="0" smtClean="0">
                <a:latin typeface="Garamond"/>
                <a:cs typeface="Garamond"/>
              </a:rPr>
              <a:t>AL</a:t>
            </a:r>
            <a:r>
              <a:rPr lang="en-US" sz="2400" dirty="0" smtClean="0">
                <a:latin typeface="Garamond"/>
                <a:cs typeface="Garamond"/>
              </a:rPr>
              <a:t> et al. 2013, 1304.4991</a:t>
            </a:r>
            <a:endParaRPr lang="en-US" sz="2400" dirty="0">
              <a:latin typeface="Garamond"/>
              <a:cs typeface="Garamond"/>
            </a:endParaRPr>
          </a:p>
        </p:txBody>
      </p:sp>
      <p:pic>
        <p:nvPicPr>
          <p:cNvPr id="15" name="Picture 14"/>
          <p:cNvPicPr>
            <a:picLocks noChangeAspect="1"/>
          </p:cNvPicPr>
          <p:nvPr/>
        </p:nvPicPr>
        <p:blipFill>
          <a:blip r:embed="rId3"/>
          <a:stretch>
            <a:fillRect/>
          </a:stretch>
        </p:blipFill>
        <p:spPr>
          <a:xfrm>
            <a:off x="251221" y="0"/>
            <a:ext cx="4875989" cy="6858000"/>
          </a:xfrm>
          <a:prstGeom prst="rect">
            <a:avLst/>
          </a:prstGeom>
        </p:spPr>
      </p:pic>
      <p:sp>
        <p:nvSpPr>
          <p:cNvPr id="16" name="Rectangle 15"/>
          <p:cNvSpPr/>
          <p:nvPr/>
        </p:nvSpPr>
        <p:spPr>
          <a:xfrm flipH="1">
            <a:off x="1561461" y="201049"/>
            <a:ext cx="45719" cy="5941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08125" y="615950"/>
            <a:ext cx="76200" cy="7937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672080" y="152401"/>
            <a:ext cx="2357120" cy="6020262"/>
          </a:xfrm>
          <a:prstGeom prst="rect">
            <a:avLst/>
          </a:prstGeom>
          <a:solidFill>
            <a:schemeClr val="tx1">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219200" y="355600"/>
            <a:ext cx="1452880" cy="41656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982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9" y="320195"/>
            <a:ext cx="8379992" cy="1006611"/>
          </a:xfrm>
        </p:spPr>
        <p:txBody>
          <a:bodyPr>
            <a:normAutofit/>
          </a:bodyPr>
          <a:lstStyle/>
          <a:p>
            <a:r>
              <a:rPr lang="en-US" dirty="0" smtClean="0">
                <a:latin typeface="Garamond"/>
                <a:cs typeface="Garamond"/>
              </a:rPr>
              <a:t>Foreground contamination is serious</a:t>
            </a:r>
            <a:endParaRPr lang="en-US" dirty="0">
              <a:latin typeface="Garamond"/>
              <a:cs typeface="Garamond"/>
            </a:endParaRPr>
          </a:p>
        </p:txBody>
      </p:sp>
      <p:pic>
        <p:nvPicPr>
          <p:cNvPr id="3" name="Picture 2"/>
          <p:cNvPicPr>
            <a:picLocks noChangeAspect="1"/>
          </p:cNvPicPr>
          <p:nvPr/>
        </p:nvPicPr>
        <p:blipFill>
          <a:blip r:embed="rId3"/>
          <a:stretch>
            <a:fillRect/>
          </a:stretch>
        </p:blipFill>
        <p:spPr>
          <a:xfrm>
            <a:off x="861813" y="1610037"/>
            <a:ext cx="7710953" cy="3855477"/>
          </a:xfrm>
          <a:prstGeom prst="rect">
            <a:avLst/>
          </a:prstGeom>
        </p:spPr>
      </p:pic>
      <p:sp>
        <p:nvSpPr>
          <p:cNvPr id="11" name="Title 1"/>
          <p:cNvSpPr txBox="1">
            <a:spLocks/>
          </p:cNvSpPr>
          <p:nvPr/>
        </p:nvSpPr>
        <p:spPr>
          <a:xfrm>
            <a:off x="0" y="5629002"/>
            <a:ext cx="9144000" cy="10066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Garamond"/>
                <a:cs typeface="Garamond"/>
              </a:rPr>
              <a:t>Foregrounds ~ </a:t>
            </a:r>
            <a:r>
              <a:rPr lang="en-US" sz="3600" i="1" dirty="0" smtClean="0">
                <a:latin typeface="Garamond"/>
                <a:cs typeface="Garamond"/>
              </a:rPr>
              <a:t>O</a:t>
            </a:r>
            <a:r>
              <a:rPr lang="en-US" sz="3600" dirty="0" smtClean="0">
                <a:latin typeface="Garamond"/>
                <a:cs typeface="Garamond"/>
              </a:rPr>
              <a:t>(100 K); Signal ~ </a:t>
            </a:r>
            <a:r>
              <a:rPr lang="en-US" sz="3600" i="1" dirty="0" smtClean="0">
                <a:latin typeface="Garamond"/>
                <a:cs typeface="Garamond"/>
              </a:rPr>
              <a:t>O</a:t>
            </a:r>
            <a:r>
              <a:rPr lang="en-US" sz="3600" dirty="0" smtClean="0">
                <a:latin typeface="Garamond"/>
                <a:cs typeface="Garamond"/>
              </a:rPr>
              <a:t>(1-10 </a:t>
            </a:r>
            <a:r>
              <a:rPr lang="en-US" sz="3600" dirty="0" err="1" smtClean="0">
                <a:latin typeface="Garamond"/>
                <a:cs typeface="Garamond"/>
              </a:rPr>
              <a:t>mK</a:t>
            </a:r>
            <a:r>
              <a:rPr lang="en-US" sz="3600" dirty="0" smtClean="0">
                <a:latin typeface="Garamond"/>
                <a:cs typeface="Garamond"/>
              </a:rPr>
              <a:t>)</a:t>
            </a:r>
            <a:endParaRPr lang="en-US" sz="3600" dirty="0">
              <a:latin typeface="Garamond"/>
              <a:cs typeface="Garamond"/>
            </a:endParaRPr>
          </a:p>
        </p:txBody>
      </p:sp>
    </p:spTree>
    <p:extLst>
      <p:ext uri="{BB962C8B-B14F-4D97-AF65-F5344CB8AC3E}">
        <p14:creationId xmlns:p14="http://schemas.microsoft.com/office/powerpoint/2010/main" val="39496074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529" y="15395"/>
            <a:ext cx="8379992" cy="1006611"/>
          </a:xfrm>
        </p:spPr>
        <p:txBody>
          <a:bodyPr>
            <a:normAutofit/>
          </a:bodyPr>
          <a:lstStyle/>
          <a:p>
            <a:r>
              <a:rPr lang="en-US" sz="3600" dirty="0" smtClean="0">
                <a:latin typeface="Garamond"/>
                <a:cs typeface="Garamond"/>
              </a:rPr>
              <a:t>Cosmic Microwave Background</a:t>
            </a:r>
            <a:endParaRPr lang="en-US" sz="3600" dirty="0">
              <a:latin typeface="Garamond"/>
              <a:cs typeface="Garamond"/>
            </a:endParaRPr>
          </a:p>
        </p:txBody>
      </p:sp>
      <p:sp>
        <p:nvSpPr>
          <p:cNvPr id="5" name="Oval 1"/>
          <p:cNvSpPr>
            <a:spLocks noChangeArrowheads="1"/>
          </p:cNvSpPr>
          <p:nvPr/>
        </p:nvSpPr>
        <p:spPr bwMode="auto">
          <a:xfrm>
            <a:off x="617754" y="1110000"/>
            <a:ext cx="2249431" cy="1124716"/>
          </a:xfrm>
          <a:prstGeom prst="ellipse">
            <a:avLst/>
          </a:prstGeom>
          <a:solidFill>
            <a:srgbClr val="FF3300"/>
          </a:solidFill>
          <a:ln w="9525">
            <a:solidFill>
              <a:schemeClr val="tx1"/>
            </a:solidFill>
            <a:round/>
            <a:headEnd/>
            <a:tailEnd/>
          </a:ln>
        </p:spPr>
        <p:txBody>
          <a:bodyPr/>
          <a:lstStyle/>
          <a:p>
            <a:endParaRPr lang="en-US">
              <a:solidFill>
                <a:srgbClr val="000000"/>
              </a:solidFill>
            </a:endParaRPr>
          </a:p>
        </p:txBody>
      </p:sp>
      <p:sp>
        <p:nvSpPr>
          <p:cNvPr id="7" name="Oval 1"/>
          <p:cNvSpPr>
            <a:spLocks noChangeArrowheads="1"/>
          </p:cNvSpPr>
          <p:nvPr/>
        </p:nvSpPr>
        <p:spPr bwMode="auto">
          <a:xfrm>
            <a:off x="770154" y="1262400"/>
            <a:ext cx="2249431" cy="1124716"/>
          </a:xfrm>
          <a:prstGeom prst="ellipse">
            <a:avLst/>
          </a:prstGeom>
          <a:solidFill>
            <a:schemeClr val="accent3">
              <a:lumMod val="75000"/>
            </a:schemeClr>
          </a:solidFill>
          <a:ln w="9525">
            <a:solidFill>
              <a:schemeClr val="tx1"/>
            </a:solidFill>
            <a:round/>
            <a:headEnd/>
            <a:tailEnd/>
          </a:ln>
        </p:spPr>
        <p:txBody>
          <a:bodyPr/>
          <a:lstStyle/>
          <a:p>
            <a:endParaRPr lang="en-US">
              <a:solidFill>
                <a:srgbClr val="000000"/>
              </a:solidFill>
            </a:endParaRPr>
          </a:p>
        </p:txBody>
      </p:sp>
      <p:sp>
        <p:nvSpPr>
          <p:cNvPr id="8" name="Oval 1"/>
          <p:cNvSpPr>
            <a:spLocks noChangeArrowheads="1"/>
          </p:cNvSpPr>
          <p:nvPr/>
        </p:nvSpPr>
        <p:spPr bwMode="auto">
          <a:xfrm>
            <a:off x="922554" y="1414800"/>
            <a:ext cx="2249431" cy="1124716"/>
          </a:xfrm>
          <a:prstGeom prst="ellipse">
            <a:avLst/>
          </a:prstGeom>
          <a:solidFill>
            <a:schemeClr val="tx2">
              <a:lumMod val="60000"/>
              <a:lumOff val="40000"/>
            </a:schemeClr>
          </a:solidFill>
          <a:ln w="9525">
            <a:solidFill>
              <a:schemeClr val="tx1"/>
            </a:solidFill>
            <a:round/>
            <a:headEnd/>
            <a:tailEnd/>
          </a:ln>
        </p:spPr>
        <p:txBody>
          <a:bodyPr/>
          <a:lstStyle/>
          <a:p>
            <a:endParaRPr lang="en-US">
              <a:solidFill>
                <a:srgbClr val="000000"/>
              </a:solidFill>
            </a:endParaRPr>
          </a:p>
        </p:txBody>
      </p:sp>
      <p:cxnSp>
        <p:nvCxnSpPr>
          <p:cNvPr id="12" name="Straight Arrow Connector 11"/>
          <p:cNvCxnSpPr/>
          <p:nvPr/>
        </p:nvCxnSpPr>
        <p:spPr>
          <a:xfrm>
            <a:off x="3466625" y="1806968"/>
            <a:ext cx="1899920" cy="0"/>
          </a:xfrm>
          <a:prstGeom prst="straightConnector1">
            <a:avLst/>
          </a:prstGeom>
          <a:ln w="53975">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5945" y="1110000"/>
            <a:ext cx="3085576" cy="154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503929" y="2765597"/>
            <a:ext cx="8379992" cy="72736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Garamond"/>
                <a:cs typeface="Garamond"/>
              </a:rPr>
              <a:t>21cm Tomography</a:t>
            </a:r>
            <a:endParaRPr lang="en-US" sz="3600" dirty="0">
              <a:latin typeface="Garamond"/>
              <a:cs typeface="Garamond"/>
            </a:endParaRPr>
          </a:p>
        </p:txBody>
      </p:sp>
      <p:sp>
        <p:nvSpPr>
          <p:cNvPr id="15" name="Oval 1"/>
          <p:cNvSpPr>
            <a:spLocks noChangeArrowheads="1"/>
          </p:cNvSpPr>
          <p:nvPr/>
        </p:nvSpPr>
        <p:spPr bwMode="auto">
          <a:xfrm>
            <a:off x="617754" y="4150791"/>
            <a:ext cx="2249431" cy="1124716"/>
          </a:xfrm>
          <a:prstGeom prst="ellipse">
            <a:avLst/>
          </a:prstGeom>
          <a:solidFill>
            <a:srgbClr val="FF3300"/>
          </a:solidFill>
          <a:ln w="9525">
            <a:solidFill>
              <a:schemeClr val="tx1"/>
            </a:solidFill>
            <a:round/>
            <a:headEnd/>
            <a:tailEnd/>
          </a:ln>
        </p:spPr>
        <p:txBody>
          <a:bodyPr/>
          <a:lstStyle/>
          <a:p>
            <a:endParaRPr lang="en-US">
              <a:solidFill>
                <a:srgbClr val="000000"/>
              </a:solidFill>
            </a:endParaRPr>
          </a:p>
        </p:txBody>
      </p:sp>
      <p:sp>
        <p:nvSpPr>
          <p:cNvPr id="16" name="Oval 1"/>
          <p:cNvSpPr>
            <a:spLocks noChangeArrowheads="1"/>
          </p:cNvSpPr>
          <p:nvPr/>
        </p:nvSpPr>
        <p:spPr bwMode="auto">
          <a:xfrm>
            <a:off x="770154" y="4303191"/>
            <a:ext cx="2249431" cy="1124716"/>
          </a:xfrm>
          <a:prstGeom prst="ellipse">
            <a:avLst/>
          </a:prstGeom>
          <a:solidFill>
            <a:schemeClr val="accent3">
              <a:lumMod val="75000"/>
            </a:schemeClr>
          </a:solidFill>
          <a:ln w="9525">
            <a:solidFill>
              <a:schemeClr val="tx1"/>
            </a:solidFill>
            <a:round/>
            <a:headEnd/>
            <a:tailEnd/>
          </a:ln>
        </p:spPr>
        <p:txBody>
          <a:bodyPr/>
          <a:lstStyle/>
          <a:p>
            <a:endParaRPr lang="en-US">
              <a:solidFill>
                <a:srgbClr val="000000"/>
              </a:solidFill>
            </a:endParaRPr>
          </a:p>
        </p:txBody>
      </p:sp>
      <p:sp>
        <p:nvSpPr>
          <p:cNvPr id="17" name="Oval 1"/>
          <p:cNvSpPr>
            <a:spLocks noChangeArrowheads="1"/>
          </p:cNvSpPr>
          <p:nvPr/>
        </p:nvSpPr>
        <p:spPr bwMode="auto">
          <a:xfrm>
            <a:off x="922554" y="4455591"/>
            <a:ext cx="2249431" cy="1124716"/>
          </a:xfrm>
          <a:prstGeom prst="ellipse">
            <a:avLst/>
          </a:prstGeom>
          <a:solidFill>
            <a:schemeClr val="tx2">
              <a:lumMod val="60000"/>
              <a:lumOff val="40000"/>
            </a:schemeClr>
          </a:solidFill>
          <a:ln w="9525">
            <a:solidFill>
              <a:schemeClr val="tx1"/>
            </a:solidFill>
            <a:round/>
            <a:headEnd/>
            <a:tailEnd/>
          </a:ln>
        </p:spPr>
        <p:txBody>
          <a:bodyPr/>
          <a:lstStyle/>
          <a:p>
            <a:endParaRPr lang="en-US">
              <a:solidFill>
                <a:srgbClr val="000000"/>
              </a:solidFill>
            </a:endParaRPr>
          </a:p>
        </p:txBody>
      </p:sp>
      <p:cxnSp>
        <p:nvCxnSpPr>
          <p:cNvPr id="18" name="Straight Arrow Connector 17"/>
          <p:cNvCxnSpPr/>
          <p:nvPr/>
        </p:nvCxnSpPr>
        <p:spPr>
          <a:xfrm>
            <a:off x="3466625" y="4847759"/>
            <a:ext cx="1899920" cy="0"/>
          </a:xfrm>
          <a:prstGeom prst="straightConnector1">
            <a:avLst/>
          </a:prstGeom>
          <a:ln w="53975">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rotWithShape="1">
          <a:blip r:embed="rId4"/>
          <a:srcRect l="2071" t="10748" r="13963"/>
          <a:stretch/>
        </p:blipFill>
        <p:spPr>
          <a:xfrm>
            <a:off x="5645945" y="3659791"/>
            <a:ext cx="2928822" cy="2462481"/>
          </a:xfrm>
          <a:prstGeom prst="rect">
            <a:avLst/>
          </a:prstGeom>
        </p:spPr>
      </p:pic>
      <p:sp>
        <p:nvSpPr>
          <p:cNvPr id="20" name="Title 1"/>
          <p:cNvSpPr txBox="1">
            <a:spLocks/>
          </p:cNvSpPr>
          <p:nvPr/>
        </p:nvSpPr>
        <p:spPr>
          <a:xfrm>
            <a:off x="163617" y="6000298"/>
            <a:ext cx="5711935" cy="72736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Garamond"/>
                <a:cs typeface="Garamond"/>
              </a:rPr>
              <a:t>(See </a:t>
            </a:r>
            <a:r>
              <a:rPr lang="en-US" sz="3600" b="1" dirty="0" smtClean="0">
                <a:latin typeface="Garamond"/>
                <a:cs typeface="Garamond"/>
              </a:rPr>
              <a:t>AL</a:t>
            </a:r>
            <a:r>
              <a:rPr lang="en-US" sz="3600" dirty="0" smtClean="0">
                <a:latin typeface="Garamond"/>
                <a:cs typeface="Garamond"/>
              </a:rPr>
              <a:t>, Pritchard, </a:t>
            </a:r>
            <a:r>
              <a:rPr lang="en-US" sz="3600" dirty="0" err="1" smtClean="0">
                <a:latin typeface="Garamond"/>
                <a:cs typeface="Garamond"/>
              </a:rPr>
              <a:t>Tegmark</a:t>
            </a:r>
            <a:r>
              <a:rPr lang="en-US" sz="3600" dirty="0" smtClean="0">
                <a:latin typeface="Garamond"/>
                <a:cs typeface="Garamond"/>
              </a:rPr>
              <a:t>, Loeb 2013 PRD 87, 043002 for more details)</a:t>
            </a:r>
            <a:endParaRPr lang="en-US" sz="3600" dirty="0">
              <a:latin typeface="Garamond"/>
              <a:cs typeface="Garamond"/>
            </a:endParaRPr>
          </a:p>
        </p:txBody>
      </p:sp>
    </p:spTree>
    <p:extLst>
      <p:ext uri="{BB962C8B-B14F-4D97-AF65-F5344CB8AC3E}">
        <p14:creationId xmlns:p14="http://schemas.microsoft.com/office/powerpoint/2010/main" val="5311937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27"/>
          <p:cNvSpPr txBox="1">
            <a:spLocks noChangeArrowheads="1"/>
          </p:cNvSpPr>
          <p:nvPr/>
        </p:nvSpPr>
        <p:spPr bwMode="auto">
          <a:xfrm>
            <a:off x="5930630" y="4820981"/>
            <a:ext cx="23019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2400" dirty="0" smtClean="0">
                <a:latin typeface="Garamond"/>
                <a:cs typeface="Garamond"/>
              </a:rPr>
              <a:t>Parsons, </a:t>
            </a:r>
            <a:r>
              <a:rPr lang="en-US" sz="2400" b="1" dirty="0" smtClean="0">
                <a:latin typeface="Garamond"/>
                <a:cs typeface="Garamond"/>
              </a:rPr>
              <a:t>AL</a:t>
            </a:r>
            <a:r>
              <a:rPr lang="en-US" sz="2400" dirty="0" smtClean="0">
                <a:latin typeface="Garamond"/>
                <a:cs typeface="Garamond"/>
              </a:rPr>
              <a:t> et al. 2013, 1304.4991</a:t>
            </a:r>
            <a:endParaRPr lang="en-US" sz="2400" dirty="0">
              <a:latin typeface="Garamond"/>
              <a:cs typeface="Garamond"/>
            </a:endParaRPr>
          </a:p>
        </p:txBody>
      </p:sp>
      <p:pic>
        <p:nvPicPr>
          <p:cNvPr id="15" name="Picture 14"/>
          <p:cNvPicPr>
            <a:picLocks noChangeAspect="1"/>
          </p:cNvPicPr>
          <p:nvPr/>
        </p:nvPicPr>
        <p:blipFill>
          <a:blip r:embed="rId3"/>
          <a:stretch>
            <a:fillRect/>
          </a:stretch>
        </p:blipFill>
        <p:spPr>
          <a:xfrm>
            <a:off x="251221" y="0"/>
            <a:ext cx="4875989" cy="6858000"/>
          </a:xfrm>
          <a:prstGeom prst="rect">
            <a:avLst/>
          </a:prstGeom>
        </p:spPr>
      </p:pic>
      <p:sp>
        <p:nvSpPr>
          <p:cNvPr id="16" name="Rectangle 15"/>
          <p:cNvSpPr/>
          <p:nvPr/>
        </p:nvSpPr>
        <p:spPr>
          <a:xfrm flipH="1">
            <a:off x="1561461" y="201049"/>
            <a:ext cx="45719" cy="5941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508125" y="615950"/>
            <a:ext cx="76200" cy="7937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2672080" y="152401"/>
            <a:ext cx="2357120" cy="6020262"/>
          </a:xfrm>
          <a:prstGeom prst="rect">
            <a:avLst/>
          </a:prstGeom>
          <a:solidFill>
            <a:schemeClr val="tx1">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219200" y="355600"/>
            <a:ext cx="1452880" cy="4165600"/>
          </a:xfrm>
          <a:prstGeom prst="rect">
            <a:avLst/>
          </a:prstGeom>
          <a:noFill/>
          <a:ln w="349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Box 127"/>
          <p:cNvSpPr txBox="1">
            <a:spLocks noChangeArrowheads="1"/>
          </p:cNvSpPr>
          <p:nvPr/>
        </p:nvSpPr>
        <p:spPr bwMode="auto">
          <a:xfrm>
            <a:off x="5127210" y="1099334"/>
            <a:ext cx="401679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3200" u="sng" dirty="0" smtClean="0">
                <a:latin typeface="Garamond"/>
                <a:cs typeface="Garamond"/>
              </a:rPr>
              <a:t>Foreground subtraction</a:t>
            </a:r>
          </a:p>
          <a:p>
            <a:pPr marL="342900" indent="-342900">
              <a:buFont typeface="Arial"/>
              <a:buChar char="•"/>
              <a:defRPr/>
            </a:pPr>
            <a:r>
              <a:rPr lang="en-US" sz="2800" dirty="0" smtClean="0">
                <a:latin typeface="Garamond"/>
                <a:cs typeface="Garamond"/>
              </a:rPr>
              <a:t>Work at low k.</a:t>
            </a:r>
          </a:p>
          <a:p>
            <a:pPr marL="342900" indent="-342900">
              <a:buFont typeface="Arial"/>
              <a:buChar char="•"/>
              <a:defRPr/>
            </a:pPr>
            <a:r>
              <a:rPr lang="en-US" sz="2800" dirty="0" smtClean="0">
                <a:latin typeface="Garamond"/>
                <a:cs typeface="Garamond"/>
              </a:rPr>
              <a:t>Instrumental noise low.</a:t>
            </a:r>
          </a:p>
          <a:p>
            <a:pPr marL="342900" indent="-342900">
              <a:buFont typeface="Arial"/>
              <a:buChar char="•"/>
              <a:defRPr/>
            </a:pPr>
            <a:r>
              <a:rPr lang="en-US" sz="2800" dirty="0" smtClean="0">
                <a:latin typeface="Garamond"/>
                <a:cs typeface="Garamond"/>
              </a:rPr>
              <a:t>Foreground modeling requirements extreme.</a:t>
            </a:r>
            <a:endParaRPr lang="en-US" sz="2800" dirty="0">
              <a:latin typeface="Garamond"/>
              <a:cs typeface="Garamond"/>
            </a:endParaRPr>
          </a:p>
        </p:txBody>
      </p:sp>
    </p:spTree>
    <p:extLst>
      <p:ext uri="{BB962C8B-B14F-4D97-AF65-F5344CB8AC3E}">
        <p14:creationId xmlns:p14="http://schemas.microsoft.com/office/powerpoint/2010/main" val="32386777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7556</TotalTime>
  <Words>4075</Words>
  <Application>Microsoft Macintosh PowerPoint</Application>
  <PresentationFormat>On-screen Show (4:3)</PresentationFormat>
  <Paragraphs>297</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Foreground subtraction or foreground avoidance?</vt:lpstr>
      <vt:lpstr>Vision</vt:lpstr>
      <vt:lpstr>The redshifted 21cm line is possibly our only direct probe of reionization and the dark ages</vt:lpstr>
      <vt:lpstr>Current power spectrum limits from experiments like PAPER…</vt:lpstr>
      <vt:lpstr>…are sensitivity/integration time limited at high k…</vt:lpstr>
      <vt:lpstr>…are likely limited by foreground contamination at low k.</vt:lpstr>
      <vt:lpstr>Foreground contamination is serious</vt:lpstr>
      <vt:lpstr>Cosmic Microwave Background</vt:lpstr>
      <vt:lpstr>PowerPoint Presentation</vt:lpstr>
      <vt:lpstr>PowerPoint Presentation</vt:lpstr>
      <vt:lpstr>Foreground subtraction or foreground avoidance?</vt:lpstr>
      <vt:lpstr>Take-home messages</vt:lpstr>
      <vt:lpstr>Necessary ingredients for successful foreground mitigation</vt:lpstr>
      <vt:lpstr>Ingredients for foreground mitigation</vt:lpstr>
      <vt:lpstr>PowerPoint Presentation</vt:lpstr>
      <vt:lpstr>PowerPoint Presentation</vt:lpstr>
      <vt:lpstr>PowerPoint Presentation</vt:lpstr>
      <vt:lpstr>Ingredients for foreground mitigation</vt:lpstr>
      <vt:lpstr>Along constant k-tracks, error properties differ</vt:lpstr>
      <vt:lpstr>Ignoring error correlations can yield larger error bars or mistaken detections</vt:lpstr>
      <vt:lpstr>Ingredients for foreground mitigation</vt:lpstr>
      <vt:lpstr>Ingredients for foreground mitigation</vt:lpstr>
      <vt:lpstr>Ingredients for foreground mitigation</vt:lpstr>
      <vt:lpstr>PowerPoint Presentation</vt:lpstr>
      <vt:lpstr>Ingredients for foreground mitigation</vt:lpstr>
      <vt:lpstr>Foreground subtraction or foreground avoidance?</vt:lpstr>
      <vt:lpstr>PowerPoint Presentation</vt:lpstr>
      <vt:lpstr>PowerPoint Presentation</vt:lpstr>
      <vt:lpstr>PowerPoint Presentation</vt:lpstr>
      <vt:lpstr>PowerPoint Presentation</vt:lpstr>
      <vt:lpstr>PowerPoint Presentation</vt:lpstr>
      <vt:lpstr>PowerPoint Presentation</vt:lpstr>
      <vt:lpstr>Non-Gaussianity?</vt:lpstr>
      <vt:lpstr>Foregrounds are highly non-Gaussian</vt:lpstr>
      <vt:lpstr>PowerPoint Presentation</vt:lpstr>
      <vt:lpstr>Assuming Gaussianity doesn’t bias the estimator</vt:lpstr>
      <vt:lpstr>Assuming Gaussianity causes the error to be underestimated</vt:lpstr>
      <vt:lpstr>Assuming Gaussianity causes the error to be underestimated</vt:lpstr>
      <vt:lpstr>Take-home messages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Foreground subtraction or foreground avoidance?</dc:title>
  <dc:creator>Adrian Liu</dc:creator>
  <cp:lastModifiedBy>Adrian Liu</cp:lastModifiedBy>
  <cp:revision>502</cp:revision>
  <dcterms:created xsi:type="dcterms:W3CDTF">2013-07-09T19:00:40Z</dcterms:created>
  <dcterms:modified xsi:type="dcterms:W3CDTF">2013-07-17T02:53:33Z</dcterms:modified>
</cp:coreProperties>
</file>